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8"/>
  </p:notesMasterIdLst>
  <p:sldIdLst>
    <p:sldId id="336" r:id="rId2"/>
    <p:sldId id="337" r:id="rId3"/>
    <p:sldId id="322" r:id="rId4"/>
    <p:sldId id="327" r:id="rId5"/>
    <p:sldId id="326" r:id="rId6"/>
    <p:sldId id="340" r:id="rId7"/>
    <p:sldId id="338" r:id="rId8"/>
    <p:sldId id="328" r:id="rId9"/>
    <p:sldId id="329" r:id="rId10"/>
    <p:sldId id="330" r:id="rId11"/>
    <p:sldId id="331" r:id="rId12"/>
    <p:sldId id="332" r:id="rId13"/>
    <p:sldId id="333" r:id="rId14"/>
    <p:sldId id="341" r:id="rId15"/>
    <p:sldId id="335" r:id="rId16"/>
    <p:sldId id="334" r:id="rId17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rvo" panose="020B0604020202020204" charset="0"/>
      <p:regular r:id="rId23"/>
      <p:bold r:id="rId24"/>
      <p:italic r:id="rId25"/>
      <p:boldItalic r:id="rId26"/>
    </p:embeddedFont>
    <p:embeddedFont>
      <p:font typeface="Roboto Condensed Light" panose="020B0604020202020204" charset="0"/>
      <p:regular r:id="rId27"/>
      <p:bold r:id="rId28"/>
      <p:italic r:id="rId29"/>
      <p:boldItalic r:id="rId30"/>
    </p:embeddedFont>
    <p:embeddedFont>
      <p:font typeface="Roboto Condensed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9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84B1"/>
    <a:srgbClr val="A4B6D0"/>
    <a:srgbClr val="263248"/>
    <a:srgbClr val="FF9800"/>
    <a:srgbClr val="FFFF99"/>
    <a:srgbClr val="828DA1"/>
    <a:srgbClr val="C1CCDD"/>
    <a:srgbClr val="ACB7C7"/>
    <a:srgbClr val="F0EA76"/>
    <a:srgbClr val="DFE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 autoAdjust="0"/>
  </p:normalViewPr>
  <p:slideViewPr>
    <p:cSldViewPr snapToGrid="0" showGuides="1">
      <p:cViewPr varScale="1">
        <p:scale>
          <a:sx n="144" d="100"/>
          <a:sy n="144" d="100"/>
        </p:scale>
        <p:origin x="654" y="114"/>
      </p:cViewPr>
      <p:guideLst>
        <p:guide orient="horz" pos="279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9751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85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6522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0797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35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4550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5178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63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3797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43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4158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4822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262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5ed75ccf_01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431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15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509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24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713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361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645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678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7721" y="4030568"/>
            <a:ext cx="690668" cy="791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8886" y="4255742"/>
            <a:ext cx="2454443" cy="341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Υπουργείο Εθνικής Άμυνας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274567" y="1818761"/>
            <a:ext cx="71987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Σχέδιο Νόμου: </a:t>
            </a:r>
          </a:p>
          <a:p>
            <a:r>
              <a:rPr lang="el-GR" sz="2200" b="1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« Έρευνα, Ανάπτυξη και Καινοτομία στις Ένοπλες Δυνάμεις</a:t>
            </a:r>
            <a:r>
              <a:rPr lang="el-GR" sz="2200" b="1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</a:rPr>
              <a:t>,</a:t>
            </a:r>
            <a:r>
              <a:rPr lang="el-GR" sz="2200" b="1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l-GR" sz="2200" b="1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</a:rPr>
              <a:t>εκσυγχρονισμός θεσμικού πλαισίου των ΑΣΕΙ </a:t>
            </a:r>
            <a:endParaRPr lang="en-US" sz="2200" b="1" dirty="0">
              <a:solidFill>
                <a:schemeClr val="bg1"/>
              </a:solidFill>
              <a:latin typeface="Roboto Condensed"/>
              <a:ea typeface="Roboto Condensed"/>
              <a:cs typeface="Roboto Condensed"/>
            </a:endParaRPr>
          </a:p>
          <a:p>
            <a:r>
              <a:rPr lang="el-GR" sz="2200" b="1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</a:rPr>
              <a:t>και λοιπές διατάξεις»</a:t>
            </a:r>
          </a:p>
        </p:txBody>
      </p:sp>
    </p:spTree>
    <p:extLst>
      <p:ext uri="{BB962C8B-B14F-4D97-AF65-F5344CB8AC3E}">
        <p14:creationId xmlns:p14="http://schemas.microsoft.com/office/powerpoint/2010/main" val="2185030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493486" y="1797367"/>
            <a:ext cx="3976914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1800" b="1" dirty="0"/>
              <a:t>Στελέχη Ενόπλων Δυνάμεων</a:t>
            </a:r>
            <a:endParaRPr sz="1800" b="1" dirty="0"/>
          </a:p>
          <a:p>
            <a:pPr marL="342900" indent="-342900">
              <a:spcAft>
                <a:spcPts val="600"/>
              </a:spcAft>
            </a:pPr>
            <a:r>
              <a:rPr lang="el-GR" sz="1400" dirty="0"/>
              <a:t>Εκπόνηση διδακτορικής διατριβής </a:t>
            </a:r>
          </a:p>
          <a:p>
            <a:pPr marL="342900" indent="-342900">
              <a:spcAft>
                <a:spcPts val="600"/>
              </a:spcAft>
            </a:pPr>
            <a:r>
              <a:rPr lang="el-GR" sz="1400" dirty="0"/>
              <a:t>Εκπόνηση βιομηχανικού διδακτορικού σε συνεργασία με επιχειρήσεις ή βιομηχανίες, σε αντικείμενα παραγωγής καινοτόμων προϊόντων ή υπηρεσιών </a:t>
            </a:r>
          </a:p>
          <a:p>
            <a:pPr marL="342900" indent="-342900">
              <a:spcAft>
                <a:spcPts val="600"/>
              </a:spcAft>
            </a:pPr>
            <a:r>
              <a:rPr lang="el-GR" sz="1400" dirty="0"/>
              <a:t>Συμμετοχή σε ερευνητικά προγράμματα των ΑΕΙ ή και των ΑΣΕΙ, επ’ αμοιβή, χωρίς επιβάρυνση του κρατικού προϋπολογισμού</a:t>
            </a:r>
            <a:endParaRPr sz="1400" dirty="0"/>
          </a:p>
        </p:txBody>
      </p:sp>
      <p:sp>
        <p:nvSpPr>
          <p:cNvPr id="269" name="Google Shape;269;p18"/>
          <p:cNvSpPr txBox="1">
            <a:spLocks noGrp="1"/>
          </p:cNvSpPr>
          <p:nvPr>
            <p:ph type="body" idx="2"/>
          </p:nvPr>
        </p:nvSpPr>
        <p:spPr>
          <a:xfrm>
            <a:off x="4672663" y="1797367"/>
            <a:ext cx="4144766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1800" b="1" dirty="0"/>
              <a:t>Μέλη ΔΕΠ των ΑΣΕΙ</a:t>
            </a:r>
            <a:endParaRPr sz="1800" b="1" dirty="0"/>
          </a:p>
          <a:p>
            <a:pPr marL="342900" indent="-342900">
              <a:spcBef>
                <a:spcPts val="1000"/>
              </a:spcBef>
              <a:spcAft>
                <a:spcPts val="1000"/>
              </a:spcAft>
            </a:pPr>
            <a:r>
              <a:rPr lang="el-GR" sz="1400" dirty="0"/>
              <a:t>Διδασκαλίας σε προγράμματα τρίτου κύκλου σπουδών - καθοδήγηση των διδακτορικών διατριβών.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</a:pPr>
            <a:r>
              <a:rPr lang="el-GR" sz="1400" dirty="0"/>
              <a:t>Παροχή υπερωριακής απασχόλησης με αμοιβή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</a:pPr>
            <a:r>
              <a:rPr lang="el-GR" sz="1400" dirty="0"/>
              <a:t>Αμοιβή από δικαιώματα διανοητικής τους ιδιοκτησίας</a:t>
            </a: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359086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dirty="0"/>
          </a:p>
        </p:txBody>
      </p:sp>
      <p:sp>
        <p:nvSpPr>
          <p:cNvPr id="15" name="Google Shape;418;p27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69993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Ανθρώπινο δυναμικό</a:t>
            </a:r>
            <a:endParaRPr dirty="0"/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359" y="522514"/>
            <a:ext cx="447214" cy="512507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3158983" y="1397257"/>
            <a:ext cx="2622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chemeClr val="accent5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Νέες δυνατότητες για:</a:t>
            </a:r>
            <a:r>
              <a:rPr lang="el-GR" sz="2000" b="1" dirty="0">
                <a:solidFill>
                  <a:srgbClr val="FFC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1612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359086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dirty="0"/>
          </a:p>
        </p:txBody>
      </p:sp>
      <p:sp>
        <p:nvSpPr>
          <p:cNvPr id="15" name="Google Shape;418;p27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69993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Εκσυγχρονισμός ΑΣΕΙ</a:t>
            </a:r>
            <a:endParaRPr dirty="0"/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359" y="522514"/>
            <a:ext cx="447214" cy="512507"/>
          </a:xfrm>
          <a:prstGeom prst="rect">
            <a:avLst/>
          </a:prstGeom>
        </p:spPr>
      </p:pic>
      <p:cxnSp>
        <p:nvCxnSpPr>
          <p:cNvPr id="10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/>
          <p:nvPr/>
        </p:nvCxnSpPr>
        <p:spPr>
          <a:xfrm>
            <a:off x="4743073" y="2752762"/>
            <a:ext cx="225287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/>
          <p:nvPr/>
        </p:nvCxnSpPr>
        <p:spPr>
          <a:xfrm>
            <a:off x="2489640" y="2752762"/>
            <a:ext cx="225287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982331" y="2293181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3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831734" y="2752762"/>
            <a:ext cx="153851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2346662" y="2657512"/>
            <a:ext cx="190500" cy="1905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2227599" y="2538449"/>
            <a:ext cx="428626" cy="428626"/>
          </a:xfrm>
          <a:prstGeom prst="donut">
            <a:avLst>
              <a:gd name="adj" fmla="val 5281"/>
            </a:avLst>
          </a:prstGeom>
          <a:solidFill>
            <a:schemeClr val="accent3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2094727" y="2405577"/>
            <a:ext cx="694370" cy="694370"/>
          </a:xfrm>
          <a:prstGeom prst="donut">
            <a:avLst>
              <a:gd name="adj" fmla="val 2879"/>
            </a:avLst>
          </a:prstGeom>
          <a:solidFill>
            <a:schemeClr val="accent3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2387349" y="3783251"/>
            <a:ext cx="124240" cy="124240"/>
          </a:xfrm>
          <a:prstGeom prst="ellipse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E623F98E-5FFF-4701-A99F-87B202C66033}"/>
              </a:ext>
            </a:extLst>
          </p:cNvPr>
          <p:cNvSpPr txBox="1"/>
          <p:nvPr/>
        </p:nvSpPr>
        <p:spPr>
          <a:xfrm>
            <a:off x="483648" y="3854108"/>
            <a:ext cx="3929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Εναρμόνιση θεσμικού πλαισίου των ΑΣΕΙ με το πλαίσιο λειτουργίας των ΑΕΙ</a:t>
            </a:r>
            <a:endParaRPr lang="en-US" sz="1600" b="1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3" name="Arc 1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4220809" y="2293181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4" name="Oval 19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4585140" y="2657512"/>
            <a:ext cx="190500" cy="1905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4466077" y="2538449"/>
            <a:ext cx="428626" cy="428626"/>
          </a:xfrm>
          <a:prstGeom prst="donut">
            <a:avLst>
              <a:gd name="adj" fmla="val 5281"/>
            </a:avLst>
          </a:prstGeom>
          <a:solidFill>
            <a:srgbClr val="336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6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4333205" y="2405577"/>
            <a:ext cx="694370" cy="694370"/>
          </a:xfrm>
          <a:prstGeom prst="donut">
            <a:avLst>
              <a:gd name="adj" fmla="val 2879"/>
            </a:avLst>
          </a:prstGeom>
          <a:solidFill>
            <a:srgbClr val="336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8" name="Oval 23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4639162" y="1803626"/>
            <a:ext cx="124240" cy="124240"/>
          </a:xfrm>
          <a:prstGeom prst="ellipse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7DEA27D8-0CF3-496D-AD7D-2076231DE52C}"/>
              </a:ext>
            </a:extLst>
          </p:cNvPr>
          <p:cNvSpPr txBox="1"/>
          <p:nvPr/>
        </p:nvSpPr>
        <p:spPr>
          <a:xfrm>
            <a:off x="3427053" y="1244965"/>
            <a:ext cx="320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Απλούστευση</a:t>
            </a:r>
            <a:r>
              <a:rPr lang="el-G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και επιτάχυνση εσωτερικών διαδικασιών</a:t>
            </a:r>
            <a:endParaRPr lang="en-US" sz="1600" b="1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1" name="Arc 26">
            <a:extLst>
              <a:ext uri="{FF2B5EF4-FFF2-40B4-BE49-F238E27FC236}">
                <a16:creationId xmlns:a16="http://schemas.microsoft.com/office/drawing/2014/main" id="{A2636062-43D3-463C-B6BD-741D547DE965}"/>
              </a:ext>
            </a:extLst>
          </p:cNvPr>
          <p:cNvSpPr/>
          <p:nvPr/>
        </p:nvSpPr>
        <p:spPr>
          <a:xfrm>
            <a:off x="6474242" y="2293181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28">
            <a:extLst>
              <a:ext uri="{FF2B5EF4-FFF2-40B4-BE49-F238E27FC236}">
                <a16:creationId xmlns:a16="http://schemas.microsoft.com/office/drawing/2014/main" id="{CDCB9A2B-6699-4804-99AE-7A924FDA4340}"/>
              </a:ext>
            </a:extLst>
          </p:cNvPr>
          <p:cNvSpPr/>
          <p:nvPr/>
        </p:nvSpPr>
        <p:spPr>
          <a:xfrm>
            <a:off x="6838573" y="2657512"/>
            <a:ext cx="190500" cy="1905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ircle: Hollow 29">
            <a:extLst>
              <a:ext uri="{FF2B5EF4-FFF2-40B4-BE49-F238E27FC236}">
                <a16:creationId xmlns:a16="http://schemas.microsoft.com/office/drawing/2014/main" id="{3A6CDF07-EF0B-4379-8FBF-3718BD896047}"/>
              </a:ext>
            </a:extLst>
          </p:cNvPr>
          <p:cNvSpPr/>
          <p:nvPr/>
        </p:nvSpPr>
        <p:spPr>
          <a:xfrm>
            <a:off x="6719510" y="2538449"/>
            <a:ext cx="428626" cy="428626"/>
          </a:xfrm>
          <a:prstGeom prst="donut">
            <a:avLst>
              <a:gd name="adj" fmla="val 5281"/>
            </a:avLst>
          </a:prstGeom>
          <a:solidFill>
            <a:schemeClr val="accent6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le: Hollow 30">
            <a:extLst>
              <a:ext uri="{FF2B5EF4-FFF2-40B4-BE49-F238E27FC236}">
                <a16:creationId xmlns:a16="http://schemas.microsoft.com/office/drawing/2014/main" id="{FB3E2DCF-4068-4715-BD27-13370B541EAC}"/>
              </a:ext>
            </a:extLst>
          </p:cNvPr>
          <p:cNvSpPr/>
          <p:nvPr/>
        </p:nvSpPr>
        <p:spPr>
          <a:xfrm>
            <a:off x="6586638" y="2405577"/>
            <a:ext cx="694370" cy="694370"/>
          </a:xfrm>
          <a:prstGeom prst="donut">
            <a:avLst>
              <a:gd name="adj" fmla="val 2879"/>
            </a:avLst>
          </a:prstGeom>
          <a:solidFill>
            <a:schemeClr val="accent6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1">
            <a:extLst>
              <a:ext uri="{FF2B5EF4-FFF2-40B4-BE49-F238E27FC236}">
                <a16:creationId xmlns:a16="http://schemas.microsoft.com/office/drawing/2014/main" id="{EA49CDC4-E9AD-4789-BEA6-BFF07A73111B}"/>
              </a:ext>
            </a:extLst>
          </p:cNvPr>
          <p:cNvCxnSpPr>
            <a:cxnSpLocks/>
          </p:cNvCxnSpPr>
          <p:nvPr/>
        </p:nvCxnSpPr>
        <p:spPr>
          <a:xfrm rot="16200000" flipV="1">
            <a:off x="6592527" y="3441246"/>
            <a:ext cx="686120" cy="35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2">
            <a:extLst>
              <a:ext uri="{FF2B5EF4-FFF2-40B4-BE49-F238E27FC236}">
                <a16:creationId xmlns:a16="http://schemas.microsoft.com/office/drawing/2014/main" id="{DD4A8794-EADF-4527-95C6-C9D6781E9C8E}"/>
              </a:ext>
            </a:extLst>
          </p:cNvPr>
          <p:cNvSpPr/>
          <p:nvPr/>
        </p:nvSpPr>
        <p:spPr>
          <a:xfrm>
            <a:off x="6877355" y="3783251"/>
            <a:ext cx="124240" cy="124240"/>
          </a:xfrm>
          <a:prstGeom prst="ellipse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4">
            <a:extLst>
              <a:ext uri="{FF2B5EF4-FFF2-40B4-BE49-F238E27FC236}">
                <a16:creationId xmlns:a16="http://schemas.microsoft.com/office/drawing/2014/main" id="{0A5C5A36-EC92-462F-BB70-6A797D63B1DD}"/>
              </a:ext>
            </a:extLst>
          </p:cNvPr>
          <p:cNvSpPr txBox="1"/>
          <p:nvPr/>
        </p:nvSpPr>
        <p:spPr>
          <a:xfrm>
            <a:off x="5871551" y="3861666"/>
            <a:ext cx="3272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Σύσταση Επιτροπής Ηθικής και Δεοντολογίας της Έρευνας</a:t>
            </a:r>
            <a:endParaRPr lang="en-US" sz="1600" b="1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cxnSp>
        <p:nvCxnSpPr>
          <p:cNvPr id="39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591665" y="4471057"/>
            <a:ext cx="204886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5">
            <a:extLst>
              <a:ext uri="{FF2B5EF4-FFF2-40B4-BE49-F238E27FC236}">
                <a16:creationId xmlns:a16="http://schemas.microsoft.com/office/drawing/2014/main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5963339" y="4471057"/>
            <a:ext cx="204886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1">
            <a:extLst>
              <a:ext uri="{FF2B5EF4-FFF2-40B4-BE49-F238E27FC236}">
                <a16:creationId xmlns:a16="http://schemas.microsoft.com/office/drawing/2014/main" id="{EA49CDC4-E9AD-4789-BEA6-BFF07A73111B}"/>
              </a:ext>
            </a:extLst>
          </p:cNvPr>
          <p:cNvCxnSpPr>
            <a:cxnSpLocks/>
          </p:cNvCxnSpPr>
          <p:nvPr/>
        </p:nvCxnSpPr>
        <p:spPr>
          <a:xfrm rot="16200000" flipV="1">
            <a:off x="2104914" y="3442505"/>
            <a:ext cx="686120" cy="35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1">
            <a:extLst>
              <a:ext uri="{FF2B5EF4-FFF2-40B4-BE49-F238E27FC236}">
                <a16:creationId xmlns:a16="http://schemas.microsoft.com/office/drawing/2014/main" id="{EA49CDC4-E9AD-4789-BEA6-BFF07A73111B}"/>
              </a:ext>
            </a:extLst>
          </p:cNvPr>
          <p:cNvCxnSpPr>
            <a:cxnSpLocks/>
            <a:endCxn id="28" idx="4"/>
          </p:cNvCxnSpPr>
          <p:nvPr/>
        </p:nvCxnSpPr>
        <p:spPr>
          <a:xfrm rot="5400000" flipH="1" flipV="1">
            <a:off x="4455684" y="2167615"/>
            <a:ext cx="485346" cy="584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68855"/>
      </p:ext>
    </p:extLst>
  </p:cSld>
  <p:clrMapOvr>
    <a:masterClrMapping/>
  </p:clrMapOvr>
  <p:transition advClick="0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4" y="2871148"/>
            <a:ext cx="5311633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l-GR" sz="2500" dirty="0">
                <a:solidFill>
                  <a:schemeClr val="bg1"/>
                </a:solidFill>
              </a:rPr>
              <a:t>Κοινό Σώμα Πληροφορικής</a:t>
            </a: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344571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54448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420;p27"/>
          <p:cNvGrpSpPr/>
          <p:nvPr/>
        </p:nvGrpSpPr>
        <p:grpSpPr>
          <a:xfrm rot="10800000">
            <a:off x="-763595" y="1615622"/>
            <a:ext cx="5016617" cy="3020877"/>
            <a:chOff x="402318" y="1697030"/>
            <a:chExt cx="4649711" cy="1243827"/>
          </a:xfrm>
        </p:grpSpPr>
        <p:sp>
          <p:nvSpPr>
            <p:cNvPr id="10" name="Google Shape;421;p27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1" name="Google Shape;422;p27"/>
            <p:cNvSpPr/>
            <p:nvPr/>
          </p:nvSpPr>
          <p:spPr>
            <a:xfrm rot="10800000" flipH="1">
              <a:off x="4107641" y="1697043"/>
              <a:ext cx="944388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2" name="Google Shape;423;p27"/>
            <p:cNvSpPr/>
            <p:nvPr/>
          </p:nvSpPr>
          <p:spPr>
            <a:xfrm flipH="1">
              <a:off x="402318" y="1697043"/>
              <a:ext cx="1027223" cy="1243814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4274" y="392575"/>
            <a:ext cx="6344981" cy="766200"/>
          </a:xfrm>
        </p:spPr>
        <p:txBody>
          <a:bodyPr/>
          <a:lstStyle/>
          <a:p>
            <a:r>
              <a:rPr lang="el-GR" sz="1800" dirty="0"/>
              <a:t>Σύσταση Κοινού Σώματος Πληροφορικής </a:t>
            </a:r>
            <a:br>
              <a:rPr lang="el-GR" sz="1800" dirty="0"/>
            </a:br>
            <a:r>
              <a:rPr lang="el-GR" sz="1800" dirty="0"/>
              <a:t>για τους 3 Κλάδους των Ε.Δ. υπαγόμενο στον Α/Γ.Ε.ΕΘ.Α.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9562" y="1615623"/>
            <a:ext cx="4048610" cy="1439811"/>
          </a:xfrm>
        </p:spPr>
        <p:txBody>
          <a:bodyPr/>
          <a:lstStyle/>
          <a:p>
            <a:pPr marL="114300" indent="0">
              <a:buNone/>
            </a:pPr>
            <a:r>
              <a:rPr lang="el-GR" b="1" dirty="0"/>
              <a:t>Στόχος</a:t>
            </a:r>
          </a:p>
          <a:p>
            <a:pPr marL="177800" indent="0">
              <a:buClr>
                <a:schemeClr val="tx1"/>
              </a:buClr>
              <a:buNone/>
            </a:pPr>
            <a:r>
              <a:rPr lang="el-GR" sz="1400" dirty="0"/>
              <a:t>Προσαρμογή, πρόληψη και έγκαιρη αντίδραση των ψηφιακών υποδομών των Ε.Δ. στις προκλήσεις </a:t>
            </a:r>
            <a:r>
              <a:rPr lang="el-GR" sz="1400" dirty="0" err="1"/>
              <a:t>κυβερνοασφάλειας</a:t>
            </a:r>
            <a:endParaRPr lang="el-GR" sz="14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2"/>
          </p:nvPr>
        </p:nvSpPr>
        <p:spPr>
          <a:xfrm>
            <a:off x="4253023" y="1665767"/>
            <a:ext cx="4614530" cy="2332919"/>
          </a:xfrm>
        </p:spPr>
        <p:txBody>
          <a:bodyPr/>
          <a:lstStyle/>
          <a:p>
            <a:r>
              <a:rPr lang="el-GR" sz="1600" dirty="0"/>
              <a:t>Ίδρυση Τμήματος Πληροφορικής στη Στρατιωτική Σχολή Αξιωματικών Σωμάτων (Σ.Σ.Α.Σ.).</a:t>
            </a:r>
          </a:p>
          <a:p>
            <a:r>
              <a:rPr lang="el-GR" sz="1600" dirty="0"/>
              <a:t>Δυνατότητα φοίτησης και μετεκπαίδευσης στελεχών του Σώματος σε Τμήματα Πληροφορικής των Α.Ε.Ι. </a:t>
            </a:r>
          </a:p>
          <a:p>
            <a:r>
              <a:rPr lang="el-GR" sz="1600" dirty="0"/>
              <a:t>Δυνατότητα μετάταξης εξειδικευμένων στελεχών των Ε.Δ..</a:t>
            </a:r>
          </a:p>
          <a:p>
            <a:endParaRPr lang="el-GR" sz="16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idx="12"/>
          </p:nvPr>
        </p:nvSpPr>
        <p:spPr>
          <a:xfrm>
            <a:off x="7618000" y="4636500"/>
            <a:ext cx="1351829" cy="315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503" y="522514"/>
            <a:ext cx="447214" cy="512507"/>
          </a:xfrm>
          <a:prstGeom prst="rect">
            <a:avLst/>
          </a:prstGeom>
        </p:spPr>
      </p:pic>
      <p:sp>
        <p:nvSpPr>
          <p:cNvPr id="8" name="Θέση κειμένου 2"/>
          <p:cNvSpPr txBox="1">
            <a:spLocks/>
          </p:cNvSpPr>
          <p:nvPr/>
        </p:nvSpPr>
        <p:spPr>
          <a:xfrm>
            <a:off x="-56911" y="2890291"/>
            <a:ext cx="3608037" cy="1864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114300" indent="0">
              <a:buFont typeface="Roboto Condensed Light"/>
              <a:buNone/>
            </a:pPr>
            <a:r>
              <a:rPr lang="el-GR" b="1" dirty="0"/>
              <a:t>Αποστολή</a:t>
            </a:r>
          </a:p>
          <a:p>
            <a:pPr marL="268288" indent="0">
              <a:spcBef>
                <a:spcPts val="0"/>
              </a:spcBef>
              <a:buFont typeface="Roboto Condensed Light"/>
              <a:buNone/>
            </a:pPr>
            <a:r>
              <a:rPr lang="el-GR" sz="1400" dirty="0"/>
              <a:t>Κατάρτιση στελεχών στις επιχειρήσεις </a:t>
            </a:r>
            <a:r>
              <a:rPr lang="el-GR" sz="1400" dirty="0" err="1"/>
              <a:t>κυβερνοάμυνας</a:t>
            </a:r>
            <a:r>
              <a:rPr lang="el-GR" sz="1400" dirty="0"/>
              <a:t>, ανάπτυξη λογισμικού </a:t>
            </a:r>
          </a:p>
          <a:p>
            <a:pPr marL="268288" indent="0">
              <a:spcBef>
                <a:spcPts val="0"/>
              </a:spcBef>
              <a:buFont typeface="Roboto Condensed Light"/>
              <a:buNone/>
            </a:pPr>
            <a:r>
              <a:rPr lang="el-GR" sz="1400" dirty="0"/>
              <a:t>για τις ανάγκες των Ε.Δ. </a:t>
            </a:r>
          </a:p>
          <a:p>
            <a:pPr marL="268288" indent="0">
              <a:spcBef>
                <a:spcPts val="0"/>
              </a:spcBef>
              <a:buFont typeface="Roboto Condensed Light"/>
              <a:buNone/>
            </a:pPr>
            <a:r>
              <a:rPr lang="el-GR" sz="1400" dirty="0"/>
              <a:t>και διαχείριση δικτύων για την αποτροπή </a:t>
            </a:r>
            <a:r>
              <a:rPr lang="el-GR" sz="1400" dirty="0" err="1"/>
              <a:t>κυβερνοαπειλών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69465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Ευθεία γραμμή σύνδεσης 43"/>
          <p:cNvCxnSpPr/>
          <p:nvPr/>
        </p:nvCxnSpPr>
        <p:spPr>
          <a:xfrm>
            <a:off x="4536731" y="1865267"/>
            <a:ext cx="1578" cy="517365"/>
          </a:xfrm>
          <a:prstGeom prst="line">
            <a:avLst/>
          </a:prstGeom>
          <a:ln w="12700">
            <a:solidFill>
              <a:srgbClr val="6B84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εία γραμμή σύνδεσης 38"/>
          <p:cNvCxnSpPr>
            <a:stCxn id="27" idx="2"/>
          </p:cNvCxnSpPr>
          <p:nvPr/>
        </p:nvCxnSpPr>
        <p:spPr>
          <a:xfrm flipH="1">
            <a:off x="7459850" y="3198386"/>
            <a:ext cx="2702" cy="312834"/>
          </a:xfrm>
          <a:prstGeom prst="line">
            <a:avLst/>
          </a:prstGeom>
          <a:ln w="12700">
            <a:solidFill>
              <a:srgbClr val="6B84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12">
            <a:extLst>
              <a:ext uri="{FF2B5EF4-FFF2-40B4-BE49-F238E27FC236}">
                <a16:creationId xmlns:a16="http://schemas.microsoft.com/office/drawing/2014/main" id="{D4BE56F3-1367-57E6-5A0A-95F6496A2493}"/>
              </a:ext>
            </a:extLst>
          </p:cNvPr>
          <p:cNvCxnSpPr>
            <a:cxnSpLocks/>
          </p:cNvCxnSpPr>
          <p:nvPr/>
        </p:nvCxnSpPr>
        <p:spPr>
          <a:xfrm>
            <a:off x="5021313" y="1772737"/>
            <a:ext cx="3039197" cy="498244"/>
          </a:xfrm>
          <a:prstGeom prst="bentConnector3">
            <a:avLst>
              <a:gd name="adj1" fmla="val 50000"/>
            </a:avLst>
          </a:prstGeom>
          <a:ln w="12700">
            <a:solidFill>
              <a:srgbClr val="6B84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D4BE56F3-1367-57E6-5A0A-95F6496A2493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80262" y="1767666"/>
            <a:ext cx="2632682" cy="517325"/>
          </a:xfrm>
          <a:prstGeom prst="bentConnector3">
            <a:avLst>
              <a:gd name="adj1" fmla="val 50000"/>
            </a:avLst>
          </a:prstGeom>
          <a:ln w="12700">
            <a:solidFill>
              <a:srgbClr val="6B84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29A68F0-39C9-B13E-13C4-C3FC539B92AA}"/>
              </a:ext>
            </a:extLst>
          </p:cNvPr>
          <p:cNvSpPr/>
          <p:nvPr/>
        </p:nvSpPr>
        <p:spPr>
          <a:xfrm>
            <a:off x="376938" y="2258097"/>
            <a:ext cx="2509152" cy="789903"/>
          </a:xfrm>
          <a:prstGeom prst="rect">
            <a:avLst/>
          </a:prstGeom>
          <a:solidFill>
            <a:schemeClr val="accent4"/>
          </a:solidFill>
          <a:ln w="12700">
            <a:solidFill>
              <a:srgbClr val="6B84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39C1A-1917-67DE-E602-343791643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Δομ</a:t>
            </a:r>
            <a:r>
              <a:rPr lang="en-US" dirty="0" err="1"/>
              <a:t>ή</a:t>
            </a:r>
            <a:r>
              <a:rPr lang="el-GR" sz="2000" dirty="0"/>
              <a:t> Κοινού Σώματος Πληροφορικής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BA443-949E-B041-26AA-D6519B74E10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462552" y="4629071"/>
            <a:ext cx="1487400" cy="315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DCB47C7-F185-8700-D4A2-9D12AA878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503" y="522514"/>
            <a:ext cx="447214" cy="5125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3FBC52-CFF5-78F6-D960-9410E786FB02}"/>
              </a:ext>
            </a:extLst>
          </p:cNvPr>
          <p:cNvSpPr txBox="1"/>
          <p:nvPr/>
        </p:nvSpPr>
        <p:spPr>
          <a:xfrm>
            <a:off x="3912944" y="1555260"/>
            <a:ext cx="1252308" cy="430887"/>
          </a:xfrm>
          <a:prstGeom prst="rect">
            <a:avLst/>
          </a:prstGeom>
          <a:solidFill>
            <a:srgbClr val="A4B6D0"/>
          </a:solidFill>
          <a:ln>
            <a:solidFill>
              <a:srgbClr val="6B84B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solidFill>
                  <a:schemeClr val="dk1"/>
                </a:solidFill>
                <a:latin typeface="Roboto Condensed Light"/>
                <a:cs typeface="Roboto Condensed Light"/>
                <a:sym typeface="Roboto Condensed Light"/>
              </a:rPr>
              <a:t>ΓΕΕΘΑ</a:t>
            </a:r>
            <a:endParaRPr lang="en-US" sz="2200" b="1" dirty="0">
              <a:solidFill>
                <a:schemeClr val="dk1"/>
              </a:solidFill>
              <a:latin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001738-1104-2FBE-7B0E-4170D91BE3D5}"/>
              </a:ext>
            </a:extLst>
          </p:cNvPr>
          <p:cNvSpPr txBox="1"/>
          <p:nvPr/>
        </p:nvSpPr>
        <p:spPr>
          <a:xfrm>
            <a:off x="760011" y="2337008"/>
            <a:ext cx="1744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chemeClr val="dk1"/>
                </a:solidFill>
                <a:latin typeface="Roboto Condensed Light"/>
                <a:cs typeface="Roboto Condensed Light"/>
              </a:rPr>
              <a:t>Διεύθυνση</a:t>
            </a:r>
            <a:r>
              <a:rPr lang="el-GR" sz="1600" dirty="0"/>
              <a:t> </a:t>
            </a:r>
            <a:r>
              <a:rPr lang="el-GR" sz="1600" b="1" dirty="0">
                <a:solidFill>
                  <a:schemeClr val="dk1"/>
                </a:solidFill>
                <a:latin typeface="Roboto Condensed Light"/>
                <a:cs typeface="Roboto Condensed Light"/>
              </a:rPr>
              <a:t>Πληροφορικής</a:t>
            </a:r>
            <a:endParaRPr lang="en-US" sz="1600" b="1" dirty="0">
              <a:solidFill>
                <a:schemeClr val="dk1"/>
              </a:solidFill>
              <a:latin typeface="Roboto Condensed Light"/>
              <a:cs typeface="Roboto Condensed Ligh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677C67-3604-C738-1470-4F9EE683A049}"/>
              </a:ext>
            </a:extLst>
          </p:cNvPr>
          <p:cNvSpPr/>
          <p:nvPr/>
        </p:nvSpPr>
        <p:spPr>
          <a:xfrm>
            <a:off x="3237446" y="2258097"/>
            <a:ext cx="2568311" cy="1667216"/>
          </a:xfrm>
          <a:prstGeom prst="rect">
            <a:avLst/>
          </a:prstGeom>
          <a:solidFill>
            <a:schemeClr val="accent4"/>
          </a:solidFill>
          <a:ln w="12700">
            <a:solidFill>
              <a:srgbClr val="6B84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14632C-B1F8-63ED-2686-D79BC72E5C0D}"/>
              </a:ext>
            </a:extLst>
          </p:cNvPr>
          <p:cNvSpPr/>
          <p:nvPr/>
        </p:nvSpPr>
        <p:spPr>
          <a:xfrm>
            <a:off x="6178395" y="3305719"/>
            <a:ext cx="2568311" cy="613426"/>
          </a:xfrm>
          <a:prstGeom prst="rect">
            <a:avLst/>
          </a:prstGeom>
          <a:solidFill>
            <a:schemeClr val="accent4"/>
          </a:solidFill>
          <a:ln w="12700">
            <a:solidFill>
              <a:srgbClr val="6B84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CDA6D2-990E-49EC-4F52-87F1A528D808}"/>
              </a:ext>
            </a:extLst>
          </p:cNvPr>
          <p:cNvSpPr txBox="1"/>
          <p:nvPr/>
        </p:nvSpPr>
        <p:spPr>
          <a:xfrm>
            <a:off x="3492036" y="2645319"/>
            <a:ext cx="2059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chemeClr val="dk1"/>
                </a:solidFill>
                <a:latin typeface="Roboto Condensed Light"/>
                <a:cs typeface="Roboto Condensed Light"/>
              </a:rPr>
              <a:t>Διεύθυνση</a:t>
            </a:r>
            <a:r>
              <a:rPr lang="el-GR" sz="1600" dirty="0"/>
              <a:t> </a:t>
            </a:r>
            <a:r>
              <a:rPr lang="el-GR" sz="1600" b="1" dirty="0" err="1">
                <a:solidFill>
                  <a:schemeClr val="dk1"/>
                </a:solidFill>
                <a:latin typeface="Roboto Condensed Light"/>
                <a:cs typeface="Roboto Condensed Light"/>
              </a:rPr>
              <a:t>Κυβερνοασφάλειας</a:t>
            </a:r>
            <a:endParaRPr lang="el-GR" sz="1600" b="1" dirty="0">
              <a:solidFill>
                <a:schemeClr val="dk1"/>
              </a:solidFill>
              <a:latin typeface="Roboto Condensed Light"/>
              <a:cs typeface="Roboto Condensed Light"/>
            </a:endParaRPr>
          </a:p>
          <a:p>
            <a:pPr algn="ctr"/>
            <a:r>
              <a:rPr lang="el-GR" sz="1600" b="1" dirty="0" smtClean="0">
                <a:solidFill>
                  <a:schemeClr val="dk1"/>
                </a:solidFill>
                <a:latin typeface="Roboto Condensed Light"/>
                <a:cs typeface="Roboto Condensed Light"/>
              </a:rPr>
              <a:t>(</a:t>
            </a:r>
            <a:r>
              <a:rPr lang="el-GR" sz="1600" b="1" dirty="0">
                <a:solidFill>
                  <a:schemeClr val="dk1"/>
                </a:solidFill>
                <a:latin typeface="Roboto Condensed Light"/>
                <a:cs typeface="Roboto Condensed Light"/>
              </a:rPr>
              <a:t>Μονάδα 1864)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61D6A0-AC7D-A379-D709-05860C764A46}"/>
              </a:ext>
            </a:extLst>
          </p:cNvPr>
          <p:cNvSpPr txBox="1"/>
          <p:nvPr/>
        </p:nvSpPr>
        <p:spPr>
          <a:xfrm>
            <a:off x="6157113" y="3421916"/>
            <a:ext cx="2568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7" algn="ctr">
              <a:buClr>
                <a:srgbClr val="6B84B1"/>
              </a:buClr>
            </a:pPr>
            <a:r>
              <a:rPr lang="el-GR" sz="1600" b="1" dirty="0" smtClean="0">
                <a:solidFill>
                  <a:schemeClr val="dk1"/>
                </a:solidFill>
                <a:latin typeface="Roboto Condensed Light"/>
                <a:cs typeface="Roboto Condensed Light"/>
              </a:rPr>
              <a:t>Τμήματα</a:t>
            </a:r>
            <a:r>
              <a:rPr lang="el-GR" sz="1600" b="1" dirty="0">
                <a:solidFill>
                  <a:schemeClr val="dk1"/>
                </a:solidFill>
                <a:latin typeface="Roboto Condensed Light"/>
                <a:cs typeface="Roboto Condensed Light"/>
              </a:rPr>
              <a:t> </a:t>
            </a:r>
            <a:r>
              <a:rPr lang="el-GR" sz="1600" b="1" dirty="0" smtClean="0">
                <a:solidFill>
                  <a:schemeClr val="dk1"/>
                </a:solidFill>
                <a:latin typeface="Roboto Condensed Light"/>
                <a:cs typeface="Roboto Condensed Light"/>
              </a:rPr>
              <a:t>Πληροφορικής</a:t>
            </a:r>
            <a:r>
              <a:rPr lang="el-GR" sz="1600" b="1" dirty="0">
                <a:solidFill>
                  <a:schemeClr val="dk1"/>
                </a:solidFill>
                <a:latin typeface="Roboto Condensed Light"/>
                <a:cs typeface="Roboto Condensed Light"/>
              </a:rPr>
              <a:t> </a:t>
            </a: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929A68F0-39C9-B13E-13C4-C3FC539B92AA}"/>
              </a:ext>
            </a:extLst>
          </p:cNvPr>
          <p:cNvSpPr/>
          <p:nvPr/>
        </p:nvSpPr>
        <p:spPr>
          <a:xfrm>
            <a:off x="375345" y="3135411"/>
            <a:ext cx="1208291" cy="789903"/>
          </a:xfrm>
          <a:prstGeom prst="rect">
            <a:avLst/>
          </a:prstGeom>
          <a:solidFill>
            <a:schemeClr val="accent4"/>
          </a:solidFill>
          <a:ln w="12700">
            <a:solidFill>
              <a:srgbClr val="6B84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929A68F0-39C9-B13E-13C4-C3FC539B92AA}"/>
              </a:ext>
            </a:extLst>
          </p:cNvPr>
          <p:cNvSpPr/>
          <p:nvPr/>
        </p:nvSpPr>
        <p:spPr>
          <a:xfrm>
            <a:off x="1669775" y="3135410"/>
            <a:ext cx="1200437" cy="789903"/>
          </a:xfrm>
          <a:prstGeom prst="rect">
            <a:avLst/>
          </a:prstGeom>
          <a:solidFill>
            <a:schemeClr val="accent4"/>
          </a:solidFill>
          <a:ln w="12700">
            <a:solidFill>
              <a:srgbClr val="6B84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Ορθογώνιο 2"/>
          <p:cNvSpPr/>
          <p:nvPr/>
        </p:nvSpPr>
        <p:spPr>
          <a:xfrm>
            <a:off x="390785" y="3080333"/>
            <a:ext cx="11690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300" b="1" dirty="0">
                <a:solidFill>
                  <a:schemeClr val="dk1"/>
                </a:solidFill>
                <a:latin typeface="Roboto Condensed Light"/>
                <a:cs typeface="Roboto Condensed Light"/>
              </a:rPr>
              <a:t>Τμήμα</a:t>
            </a:r>
            <a:r>
              <a:rPr lang="el-GR" sz="1300" b="1" dirty="0" smtClean="0"/>
              <a:t> </a:t>
            </a:r>
            <a:r>
              <a:rPr lang="el-GR" sz="1300" b="1" dirty="0">
                <a:solidFill>
                  <a:schemeClr val="dk1"/>
                </a:solidFill>
                <a:latin typeface="Roboto Condensed Light"/>
                <a:cs typeface="Roboto Condensed Light"/>
              </a:rPr>
              <a:t>Τεχνητής </a:t>
            </a:r>
            <a:r>
              <a:rPr lang="el-GR" sz="1300" b="1" dirty="0" smtClean="0">
                <a:solidFill>
                  <a:schemeClr val="dk1"/>
                </a:solidFill>
                <a:latin typeface="Roboto Condensed Light"/>
                <a:cs typeface="Roboto Condensed Light"/>
              </a:rPr>
              <a:t>Νοημοσύνης (ΤΝ) </a:t>
            </a:r>
            <a:endParaRPr lang="el-GR" sz="1300" b="1" dirty="0">
              <a:solidFill>
                <a:schemeClr val="dk1"/>
              </a:solidFill>
              <a:latin typeface="Roboto Condensed Light"/>
              <a:cs typeface="Roboto Condensed Light"/>
            </a:endParaRPr>
          </a:p>
        </p:txBody>
      </p:sp>
      <p:sp>
        <p:nvSpPr>
          <p:cNvPr id="24" name="Ορθογώνιο 23"/>
          <p:cNvSpPr/>
          <p:nvPr/>
        </p:nvSpPr>
        <p:spPr>
          <a:xfrm>
            <a:off x="1658401" y="3080333"/>
            <a:ext cx="11690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300" b="1" dirty="0">
                <a:solidFill>
                  <a:schemeClr val="dk1"/>
                </a:solidFill>
                <a:latin typeface="Roboto Condensed Light"/>
                <a:cs typeface="Roboto Condensed Light"/>
              </a:rPr>
              <a:t>Τμήμα</a:t>
            </a:r>
            <a:r>
              <a:rPr lang="el-GR" sz="1300" b="1" dirty="0" smtClean="0"/>
              <a:t> </a:t>
            </a:r>
            <a:r>
              <a:rPr lang="el-GR" sz="1300" b="1" dirty="0" smtClean="0">
                <a:solidFill>
                  <a:schemeClr val="dk1"/>
                </a:solidFill>
                <a:latin typeface="Roboto Condensed Light"/>
                <a:cs typeface="Roboto Condensed Light"/>
              </a:rPr>
              <a:t>Αναλυτικής Δεδομένων</a:t>
            </a:r>
          </a:p>
          <a:p>
            <a:pPr algn="ctr"/>
            <a:r>
              <a:rPr lang="el-GR" sz="1300" b="1" dirty="0" smtClean="0">
                <a:solidFill>
                  <a:schemeClr val="dk1"/>
                </a:solidFill>
                <a:latin typeface="Roboto Condensed Light"/>
                <a:cs typeface="Roboto Condensed Light"/>
              </a:rPr>
              <a:t>(</a:t>
            </a:r>
            <a:r>
              <a:rPr lang="en-US" sz="1300" b="1" dirty="0" smtClean="0">
                <a:solidFill>
                  <a:schemeClr val="dk1"/>
                </a:solidFill>
                <a:latin typeface="Roboto Condensed Light"/>
                <a:cs typeface="Roboto Condensed Light"/>
              </a:rPr>
              <a:t>Big Data)</a:t>
            </a:r>
            <a:endParaRPr lang="el-GR" sz="1300" b="1" dirty="0">
              <a:solidFill>
                <a:schemeClr val="dk1"/>
              </a:solidFill>
              <a:latin typeface="Roboto Condensed Light"/>
              <a:cs typeface="Roboto Condensed Light"/>
            </a:endParaRP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56677C67-3604-C738-1470-4F9EE683A049}"/>
              </a:ext>
            </a:extLst>
          </p:cNvPr>
          <p:cNvSpPr/>
          <p:nvPr/>
        </p:nvSpPr>
        <p:spPr>
          <a:xfrm>
            <a:off x="6178396" y="2595790"/>
            <a:ext cx="2568311" cy="602596"/>
          </a:xfrm>
          <a:prstGeom prst="rect">
            <a:avLst/>
          </a:prstGeom>
          <a:solidFill>
            <a:schemeClr val="accent4"/>
          </a:solidFill>
          <a:ln w="12700">
            <a:solidFill>
              <a:srgbClr val="6B84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CDA6D2-990E-49EC-4F52-87F1A528D808}"/>
              </a:ext>
            </a:extLst>
          </p:cNvPr>
          <p:cNvSpPr txBox="1"/>
          <p:nvPr/>
        </p:nvSpPr>
        <p:spPr>
          <a:xfrm>
            <a:off x="6369384" y="2586592"/>
            <a:ext cx="218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dk1"/>
                </a:solidFill>
                <a:latin typeface="Roboto Condensed Light"/>
                <a:cs typeface="Roboto Condensed Light"/>
              </a:rPr>
              <a:t>Μείζονες Διοικήσεις</a:t>
            </a:r>
          </a:p>
          <a:p>
            <a:pPr algn="ctr"/>
            <a:r>
              <a:rPr lang="el-GR" sz="1600" b="1" dirty="0" smtClean="0">
                <a:solidFill>
                  <a:schemeClr val="dk1"/>
                </a:solidFill>
                <a:latin typeface="Roboto Condensed Light"/>
                <a:cs typeface="Roboto Condensed Light"/>
              </a:rPr>
              <a:t>Μείζονες Σχηματισμοί</a:t>
            </a:r>
            <a:endParaRPr lang="el-GR" sz="1600" b="1" dirty="0">
              <a:solidFill>
                <a:schemeClr val="dk1"/>
              </a:solidFill>
              <a:latin typeface="Roboto Condensed Light"/>
              <a:cs typeface="Roboto Condensed Light"/>
            </a:endParaRPr>
          </a:p>
        </p:txBody>
      </p:sp>
      <p:cxnSp>
        <p:nvCxnSpPr>
          <p:cNvPr id="9" name="Ευθεία γραμμή σύνδεσης 8"/>
          <p:cNvCxnSpPr>
            <a:stCxn id="26" idx="2"/>
            <a:endCxn id="27" idx="0"/>
          </p:cNvCxnSpPr>
          <p:nvPr/>
        </p:nvCxnSpPr>
        <p:spPr>
          <a:xfrm>
            <a:off x="7459849" y="2488458"/>
            <a:ext cx="2703" cy="107332"/>
          </a:xfrm>
          <a:prstGeom prst="line">
            <a:avLst/>
          </a:prstGeom>
          <a:ln w="12700">
            <a:solidFill>
              <a:srgbClr val="6B84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32080" y="3010352"/>
            <a:ext cx="424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dk1"/>
                </a:solidFill>
                <a:latin typeface="Roboto Condensed Light"/>
                <a:cs typeface="Roboto Condensed Light"/>
              </a:rPr>
              <a:t>↔</a:t>
            </a:r>
            <a:endParaRPr lang="el-GR" sz="2200" b="1" dirty="0">
              <a:solidFill>
                <a:schemeClr val="dk1"/>
              </a:solidFill>
              <a:latin typeface="Roboto Condensed Light"/>
              <a:cs typeface="Roboto Condensed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34390" y="2982942"/>
            <a:ext cx="424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dk1"/>
                </a:solidFill>
                <a:latin typeface="Roboto Condensed Light"/>
                <a:cs typeface="Roboto Condensed Light"/>
              </a:rPr>
              <a:t>↔</a:t>
            </a:r>
            <a:endParaRPr lang="el-GR" sz="2200" b="1" dirty="0">
              <a:solidFill>
                <a:schemeClr val="dk1"/>
              </a:solidFill>
              <a:latin typeface="Roboto Condensed Light"/>
              <a:cs typeface="Roboto Condensed Ligh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3FBC52-CFF5-78F6-D960-9410E786FB02}"/>
              </a:ext>
            </a:extLst>
          </p:cNvPr>
          <p:cNvSpPr txBox="1"/>
          <p:nvPr/>
        </p:nvSpPr>
        <p:spPr>
          <a:xfrm>
            <a:off x="6172991" y="2088348"/>
            <a:ext cx="2573715" cy="400110"/>
          </a:xfrm>
          <a:prstGeom prst="rect">
            <a:avLst/>
          </a:prstGeom>
          <a:solidFill>
            <a:srgbClr val="A4B6D0"/>
          </a:solidFill>
          <a:ln>
            <a:solidFill>
              <a:srgbClr val="6B84B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dk1"/>
                </a:solidFill>
                <a:latin typeface="Roboto Condensed Light"/>
                <a:cs typeface="Roboto Condensed Light"/>
                <a:sym typeface="Roboto Condensed Light"/>
              </a:rPr>
              <a:t>Γενικά Επιτελεία</a:t>
            </a:r>
            <a:endParaRPr lang="en-US" sz="2000" b="1" dirty="0">
              <a:solidFill>
                <a:schemeClr val="dk1"/>
              </a:solidFill>
              <a:latin typeface="Roboto Condensed Light"/>
              <a:cs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0789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420;p27"/>
          <p:cNvGrpSpPr/>
          <p:nvPr/>
        </p:nvGrpSpPr>
        <p:grpSpPr>
          <a:xfrm rot="10800000">
            <a:off x="-763595" y="1615622"/>
            <a:ext cx="5016617" cy="3020877"/>
            <a:chOff x="402318" y="1697030"/>
            <a:chExt cx="4649711" cy="1243827"/>
          </a:xfrm>
        </p:grpSpPr>
        <p:sp>
          <p:nvSpPr>
            <p:cNvPr id="10" name="Google Shape;421;p27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1" name="Google Shape;422;p27"/>
            <p:cNvSpPr/>
            <p:nvPr/>
          </p:nvSpPr>
          <p:spPr>
            <a:xfrm rot="10800000" flipH="1">
              <a:off x="4107641" y="1697043"/>
              <a:ext cx="944388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2" name="Google Shape;423;p27"/>
            <p:cNvSpPr/>
            <p:nvPr/>
          </p:nvSpPr>
          <p:spPr>
            <a:xfrm flipH="1">
              <a:off x="402318" y="1697043"/>
              <a:ext cx="1027223" cy="1243814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4274" y="392575"/>
            <a:ext cx="6344981" cy="766200"/>
          </a:xfrm>
        </p:spPr>
        <p:txBody>
          <a:bodyPr/>
          <a:lstStyle/>
          <a:p>
            <a:r>
              <a:rPr lang="el-GR" sz="1800" dirty="0"/>
              <a:t>Σύσταση Τμήματος Τεχνητής Νοημοσύνης (Τ.Ν.) και </a:t>
            </a:r>
            <a:br>
              <a:rPr lang="el-GR" sz="1800" dirty="0"/>
            </a:br>
            <a:r>
              <a:rPr lang="el-GR" sz="1800" dirty="0"/>
              <a:t>Τμήματος Αναλυτικής Δεδομένων (</a:t>
            </a:r>
            <a:r>
              <a:rPr lang="el-GR" sz="1800" dirty="0" err="1"/>
              <a:t>Big</a:t>
            </a:r>
            <a:r>
              <a:rPr lang="el-GR" sz="1800" dirty="0"/>
              <a:t> </a:t>
            </a:r>
            <a:r>
              <a:rPr lang="el-GR" sz="1800" dirty="0" err="1"/>
              <a:t>Data</a:t>
            </a:r>
            <a:r>
              <a:rPr lang="el-GR" sz="1800" dirty="0"/>
              <a:t>) στο ΓΕΕΘΑ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9562" y="1615624"/>
            <a:ext cx="4048610" cy="1274668"/>
          </a:xfrm>
        </p:spPr>
        <p:txBody>
          <a:bodyPr/>
          <a:lstStyle/>
          <a:p>
            <a:pPr marL="114300" indent="0">
              <a:buNone/>
            </a:pPr>
            <a:r>
              <a:rPr lang="el-GR" b="1" dirty="0"/>
              <a:t>Στόχος</a:t>
            </a:r>
          </a:p>
          <a:p>
            <a:pPr marL="177800" indent="0">
              <a:buClr>
                <a:schemeClr val="tx1"/>
              </a:buClr>
              <a:buNone/>
            </a:pPr>
            <a:r>
              <a:rPr lang="el-GR" sz="1400" dirty="0"/>
              <a:t>Προώθηση της καινοτομίας και της τεχνολογικής ανάπτυξης στον τομέα της ΤΝ με στόχο την ενίσχυση της εθνικής ασφάλειας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2"/>
          </p:nvPr>
        </p:nvSpPr>
        <p:spPr>
          <a:xfrm>
            <a:off x="4253023" y="1665768"/>
            <a:ext cx="4614530" cy="2441776"/>
          </a:xfrm>
        </p:spPr>
        <p:txBody>
          <a:bodyPr/>
          <a:lstStyle/>
          <a:p>
            <a:r>
              <a:rPr lang="el-GR" sz="1600" dirty="0"/>
              <a:t>Ανάπτυξη και ενσωμάτωση τεχνολογιών TN      σε στρατιωτικά συστήματα </a:t>
            </a:r>
          </a:p>
          <a:p>
            <a:r>
              <a:rPr lang="el-GR" sz="1600" dirty="0"/>
              <a:t>Συμβολή στην ανάπτυξη της εθνικής στρατηγικής στον τομέα της ΤΝ</a:t>
            </a:r>
          </a:p>
          <a:p>
            <a:r>
              <a:rPr lang="el-GR" sz="1600" dirty="0"/>
              <a:t>Ανάπτυξη εφαρμογών με ειδική έμφαση στην ανάλυση δεδομένων, αναγνώριση προτύπων και την εξαγωγή συμπερασμάτων και γνώσης στον τομέα της εθνικής άμυνας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idx="12"/>
          </p:nvPr>
        </p:nvSpPr>
        <p:spPr>
          <a:xfrm>
            <a:off x="7618000" y="4636500"/>
            <a:ext cx="1337314" cy="315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359" y="522514"/>
            <a:ext cx="447214" cy="512507"/>
          </a:xfrm>
          <a:prstGeom prst="rect">
            <a:avLst/>
          </a:prstGeom>
        </p:spPr>
      </p:pic>
      <p:sp>
        <p:nvSpPr>
          <p:cNvPr id="8" name="Θέση κειμένου 2"/>
          <p:cNvSpPr txBox="1">
            <a:spLocks/>
          </p:cNvSpPr>
          <p:nvPr/>
        </p:nvSpPr>
        <p:spPr>
          <a:xfrm>
            <a:off x="-56911" y="2890291"/>
            <a:ext cx="3608037" cy="1864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114300" indent="0">
              <a:buFont typeface="Roboto Condensed Light"/>
              <a:buNone/>
            </a:pPr>
            <a:r>
              <a:rPr lang="el-GR" b="1" dirty="0"/>
              <a:t>Αποστολή</a:t>
            </a:r>
          </a:p>
          <a:p>
            <a:pPr marL="268288" indent="0">
              <a:spcBef>
                <a:spcPts val="0"/>
              </a:spcBef>
              <a:buFont typeface="Roboto Condensed Light"/>
              <a:buNone/>
            </a:pPr>
            <a:r>
              <a:rPr lang="el-GR" sz="1400" dirty="0"/>
              <a:t>Αξιοποίηση και εφαρμογή στρατηγικών τεχνολογιών ΤΝ και αναλυτικής δεδομένων για την προώθηση των επιχειρηματικών στόχων</a:t>
            </a:r>
          </a:p>
        </p:txBody>
      </p:sp>
    </p:spTree>
    <p:extLst>
      <p:ext uri="{BB962C8B-B14F-4D97-AF65-F5344CB8AC3E}">
        <p14:creationId xmlns:p14="http://schemas.microsoft.com/office/powerpoint/2010/main" val="2694626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4274" y="392575"/>
            <a:ext cx="6344981" cy="766200"/>
          </a:xfrm>
        </p:spPr>
        <p:txBody>
          <a:bodyPr/>
          <a:lstStyle/>
          <a:p>
            <a:r>
              <a:rPr lang="el-GR" sz="1800" dirty="0"/>
              <a:t>Πλεονεκτήματα Κοινού Σώματος Πληροφορικής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idx="12"/>
          </p:nvPr>
        </p:nvSpPr>
        <p:spPr>
          <a:xfrm>
            <a:off x="7618000" y="4636500"/>
            <a:ext cx="1359086" cy="315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359" y="522514"/>
            <a:ext cx="447214" cy="512507"/>
          </a:xfrm>
          <a:prstGeom prst="rect">
            <a:avLst/>
          </a:prstGeom>
        </p:spPr>
      </p:pic>
      <p:sp>
        <p:nvSpPr>
          <p:cNvPr id="15" name="Rectangle: Rounded Corners 1">
            <a:extLst>
              <a:ext uri="{FF2B5EF4-FFF2-40B4-BE49-F238E27FC236}">
                <a16:creationId xmlns:a16="http://schemas.microsoft.com/office/drawing/2014/main" id="{4A1199D4-0E4E-0139-4EC9-55C7840A11FE}"/>
              </a:ext>
            </a:extLst>
          </p:cNvPr>
          <p:cNvSpPr/>
          <p:nvPr/>
        </p:nvSpPr>
        <p:spPr>
          <a:xfrm>
            <a:off x="7158845" y="3292956"/>
            <a:ext cx="1556559" cy="114604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  <a:effectLst>
            <a:outerShdw blurRad="228600" dist="254000" dir="5400000" sx="103000" sy="10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id="{BA3C7998-388C-CE93-FBC1-A10B93BDCC91}"/>
              </a:ext>
            </a:extLst>
          </p:cNvPr>
          <p:cNvSpPr/>
          <p:nvPr/>
        </p:nvSpPr>
        <p:spPr>
          <a:xfrm>
            <a:off x="5026185" y="2357332"/>
            <a:ext cx="1556559" cy="114604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  <a:effectLst>
            <a:outerShdw blurRad="228600" dist="254000" dir="5400000" sx="103000" sy="10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" name="Rectangle: Rounded Corners 1">
            <a:extLst>
              <a:ext uri="{FF2B5EF4-FFF2-40B4-BE49-F238E27FC236}">
                <a16:creationId xmlns:a16="http://schemas.microsoft.com/office/drawing/2014/main" id="{C28B8172-4A2F-78E8-7BC8-F0D3A69C59D4}"/>
              </a:ext>
            </a:extLst>
          </p:cNvPr>
          <p:cNvSpPr/>
          <p:nvPr/>
        </p:nvSpPr>
        <p:spPr>
          <a:xfrm>
            <a:off x="2943459" y="3521556"/>
            <a:ext cx="1556559" cy="114604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  <a:effectLst>
            <a:outerShdw blurRad="228600" dist="254000" dir="5400000" sx="103000" sy="10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8" name="Rectangle: Rounded Corners 1">
            <a:extLst>
              <a:ext uri="{FF2B5EF4-FFF2-40B4-BE49-F238E27FC236}">
                <a16:creationId xmlns:a16="http://schemas.microsoft.com/office/drawing/2014/main" id="{1A3BE53C-DAF3-2F7F-838F-CE3AF648DCCB}"/>
              </a:ext>
            </a:extLst>
          </p:cNvPr>
          <p:cNvSpPr/>
          <p:nvPr/>
        </p:nvSpPr>
        <p:spPr>
          <a:xfrm>
            <a:off x="860733" y="2288760"/>
            <a:ext cx="1556559" cy="1146046"/>
          </a:xfrm>
          <a:prstGeom prst="roundRect">
            <a:avLst>
              <a:gd name="adj" fmla="val 4837"/>
            </a:avLst>
          </a:prstGeom>
          <a:solidFill>
            <a:schemeClr val="bg1"/>
          </a:solidFill>
          <a:ln>
            <a:noFill/>
          </a:ln>
          <a:effectLst>
            <a:outerShdw blurRad="228600" dist="254000" dir="5400000" sx="103000" sy="10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45BD8944-D25F-62E0-89BA-0580B432B930}"/>
              </a:ext>
            </a:extLst>
          </p:cNvPr>
          <p:cNvSpPr txBox="1"/>
          <p:nvPr/>
        </p:nvSpPr>
        <p:spPr>
          <a:xfrm>
            <a:off x="841388" y="2653929"/>
            <a:ext cx="157470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9700" lvl="0">
              <a:buSzPts val="1400"/>
              <a:defRPr/>
            </a:pPr>
            <a:r>
              <a:rPr lang="el-GR" sz="16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</a:rPr>
              <a:t>Ενιαία διοίκηση &amp; εκπαίδευση</a:t>
            </a:r>
            <a:endParaRPr lang="en-US" sz="1600" b="1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E34BA93C-B49C-0D94-052A-3B9BE1B20845}"/>
              </a:ext>
            </a:extLst>
          </p:cNvPr>
          <p:cNvGrpSpPr/>
          <p:nvPr/>
        </p:nvGrpSpPr>
        <p:grpSpPr>
          <a:xfrm>
            <a:off x="1051560" y="1386840"/>
            <a:ext cx="1064178" cy="716730"/>
            <a:chOff x="1228869" y="1740856"/>
            <a:chExt cx="1303491" cy="867964"/>
          </a:xfrm>
          <a:solidFill>
            <a:schemeClr val="tx2">
              <a:lumMod val="75000"/>
            </a:schemeClr>
          </a:solidFill>
        </p:grpSpPr>
        <p:grpSp>
          <p:nvGrpSpPr>
            <p:cNvPr id="24" name="Graphic 2">
              <a:extLst>
                <a:ext uri="{FF2B5EF4-FFF2-40B4-BE49-F238E27FC236}">
                  <a16:creationId xmlns:a16="http://schemas.microsoft.com/office/drawing/2014/main" id="{1066AC93-7C82-62C4-26C9-96DBF5D35066}"/>
                </a:ext>
              </a:extLst>
            </p:cNvPr>
            <p:cNvGrpSpPr/>
            <p:nvPr/>
          </p:nvGrpSpPr>
          <p:grpSpPr>
            <a:xfrm>
              <a:off x="1228869" y="1740856"/>
              <a:ext cx="1303491" cy="867964"/>
              <a:chOff x="885319" y="2440448"/>
              <a:chExt cx="1405462" cy="866500"/>
            </a:xfrm>
            <a:grpFill/>
            <a:effectLst>
              <a:outerShdw blurRad="254000" dist="254000" dir="5400000" algn="t" rotWithShape="0">
                <a:prstClr val="black">
                  <a:alpha val="20000"/>
                </a:prstClr>
              </a:outerShdw>
            </a:effectLst>
          </p:grpSpPr>
          <p:sp>
            <p:nvSpPr>
              <p:cNvPr id="26" name="Freeform: Shape 16">
                <a:extLst>
                  <a:ext uri="{FF2B5EF4-FFF2-40B4-BE49-F238E27FC236}">
                    <a16:creationId xmlns:a16="http://schemas.microsoft.com/office/drawing/2014/main" id="{535BEFC8-5F89-E096-4138-A531510FE68C}"/>
                  </a:ext>
                </a:extLst>
              </p:cNvPr>
              <p:cNvSpPr/>
              <p:nvPr/>
            </p:nvSpPr>
            <p:spPr>
              <a:xfrm>
                <a:off x="885319" y="2846922"/>
                <a:ext cx="1405443" cy="460026"/>
              </a:xfrm>
              <a:custGeom>
                <a:avLst/>
                <a:gdLst>
                  <a:gd name="connsiteX0" fmla="*/ 1333437 w 1405443"/>
                  <a:gd name="connsiteY0" fmla="*/ 102250 h 460026"/>
                  <a:gd name="connsiteX1" fmla="*/ 880187 w 1405443"/>
                  <a:gd name="connsiteY1" fmla="*/ 365533 h 460026"/>
                  <a:gd name="connsiteX2" fmla="*/ 529448 w 1405443"/>
                  <a:gd name="connsiteY2" fmla="*/ 365533 h 460026"/>
                  <a:gd name="connsiteX3" fmla="*/ 73317 w 1405443"/>
                  <a:gd name="connsiteY3" fmla="*/ 102250 h 460026"/>
                  <a:gd name="connsiteX4" fmla="*/ 131 w 1405443"/>
                  <a:gd name="connsiteY4" fmla="*/ 0 h 460026"/>
                  <a:gd name="connsiteX5" fmla="*/ 1 w 1405443"/>
                  <a:gd name="connsiteY5" fmla="*/ 52369 h 460026"/>
                  <a:gd name="connsiteX6" fmla="*/ 73186 w 1405443"/>
                  <a:gd name="connsiteY6" fmla="*/ 154619 h 460026"/>
                  <a:gd name="connsiteX7" fmla="*/ 529317 w 1405443"/>
                  <a:gd name="connsiteY7" fmla="*/ 417902 h 460026"/>
                  <a:gd name="connsiteX8" fmla="*/ 880056 w 1405443"/>
                  <a:gd name="connsiteY8" fmla="*/ 417902 h 460026"/>
                  <a:gd name="connsiteX9" fmla="*/ 1333175 w 1405443"/>
                  <a:gd name="connsiteY9" fmla="*/ 154488 h 460026"/>
                  <a:gd name="connsiteX10" fmla="*/ 1405313 w 1405443"/>
                  <a:gd name="connsiteY10" fmla="*/ 53678 h 460026"/>
                  <a:gd name="connsiteX11" fmla="*/ 1405444 w 1405443"/>
                  <a:gd name="connsiteY11" fmla="*/ 1309 h 460026"/>
                  <a:gd name="connsiteX12" fmla="*/ 1333437 w 1405443"/>
                  <a:gd name="connsiteY12" fmla="*/ 102250 h 46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5443" h="460026">
                    <a:moveTo>
                      <a:pt x="1333437" y="102250"/>
                    </a:moveTo>
                    <a:lnTo>
                      <a:pt x="880187" y="365533"/>
                    </a:lnTo>
                    <a:cubicBezTo>
                      <a:pt x="783697" y="421699"/>
                      <a:pt x="626591" y="421699"/>
                      <a:pt x="529448" y="365533"/>
                    </a:cubicBezTo>
                    <a:lnTo>
                      <a:pt x="73317" y="102250"/>
                    </a:lnTo>
                    <a:cubicBezTo>
                      <a:pt x="24352" y="73971"/>
                      <a:pt x="1" y="36920"/>
                      <a:pt x="131" y="0"/>
                    </a:cubicBezTo>
                    <a:lnTo>
                      <a:pt x="1" y="52369"/>
                    </a:lnTo>
                    <a:cubicBezTo>
                      <a:pt x="-130" y="89420"/>
                      <a:pt x="24352" y="126470"/>
                      <a:pt x="73186" y="154619"/>
                    </a:cubicBezTo>
                    <a:lnTo>
                      <a:pt x="529317" y="417902"/>
                    </a:lnTo>
                    <a:cubicBezTo>
                      <a:pt x="626460" y="474068"/>
                      <a:pt x="783435" y="474068"/>
                      <a:pt x="880056" y="417902"/>
                    </a:cubicBezTo>
                    <a:lnTo>
                      <a:pt x="1333175" y="154488"/>
                    </a:lnTo>
                    <a:cubicBezTo>
                      <a:pt x="1381093" y="126601"/>
                      <a:pt x="1405182" y="90205"/>
                      <a:pt x="1405313" y="53678"/>
                    </a:cubicBezTo>
                    <a:lnTo>
                      <a:pt x="1405444" y="1309"/>
                    </a:lnTo>
                    <a:cubicBezTo>
                      <a:pt x="1405313" y="37836"/>
                      <a:pt x="1381354" y="74364"/>
                      <a:pt x="1333437" y="102250"/>
                    </a:cubicBezTo>
                    <a:close/>
                  </a:path>
                </a:pathLst>
              </a:custGeom>
              <a:grpFill/>
              <a:ln w="130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7" name="Freeform: Shape 17">
                <a:extLst>
                  <a:ext uri="{FF2B5EF4-FFF2-40B4-BE49-F238E27FC236}">
                    <a16:creationId xmlns:a16="http://schemas.microsoft.com/office/drawing/2014/main" id="{5D02C26B-6A75-7360-869F-1B2B124393FD}"/>
                  </a:ext>
                </a:extLst>
              </p:cNvPr>
              <p:cNvSpPr/>
              <p:nvPr/>
            </p:nvSpPr>
            <p:spPr>
              <a:xfrm>
                <a:off x="885433" y="2440448"/>
                <a:ext cx="1405348" cy="814136"/>
              </a:xfrm>
              <a:custGeom>
                <a:avLst/>
                <a:gdLst>
                  <a:gd name="connsiteX0" fmla="*/ 1332145 w 1405348"/>
                  <a:gd name="connsiteY0" fmla="*/ 305539 h 814136"/>
                  <a:gd name="connsiteX1" fmla="*/ 1333323 w 1405348"/>
                  <a:gd name="connsiteY1" fmla="*/ 508729 h 814136"/>
                  <a:gd name="connsiteX2" fmla="*/ 880073 w 1405348"/>
                  <a:gd name="connsiteY2" fmla="*/ 772013 h 814136"/>
                  <a:gd name="connsiteX3" fmla="*/ 529334 w 1405348"/>
                  <a:gd name="connsiteY3" fmla="*/ 772013 h 814136"/>
                  <a:gd name="connsiteX4" fmla="*/ 73203 w 1405348"/>
                  <a:gd name="connsiteY4" fmla="*/ 508729 h 814136"/>
                  <a:gd name="connsiteX5" fmla="*/ 72025 w 1405348"/>
                  <a:gd name="connsiteY5" fmla="*/ 305539 h 814136"/>
                  <a:gd name="connsiteX6" fmla="*/ 525275 w 1405348"/>
                  <a:gd name="connsiteY6" fmla="*/ 42124 h 814136"/>
                  <a:gd name="connsiteX7" fmla="*/ 876014 w 1405348"/>
                  <a:gd name="connsiteY7" fmla="*/ 42124 h 814136"/>
                  <a:gd name="connsiteX8" fmla="*/ 1332145 w 1405348"/>
                  <a:gd name="connsiteY8" fmla="*/ 305539 h 81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5348" h="814136">
                    <a:moveTo>
                      <a:pt x="1332145" y="305539"/>
                    </a:moveTo>
                    <a:cubicBezTo>
                      <a:pt x="1429289" y="361704"/>
                      <a:pt x="1429813" y="452564"/>
                      <a:pt x="1333323" y="508729"/>
                    </a:cubicBezTo>
                    <a:lnTo>
                      <a:pt x="880073" y="772013"/>
                    </a:lnTo>
                    <a:cubicBezTo>
                      <a:pt x="783584" y="828178"/>
                      <a:pt x="626478" y="828178"/>
                      <a:pt x="529334" y="772013"/>
                    </a:cubicBezTo>
                    <a:lnTo>
                      <a:pt x="73203" y="508729"/>
                    </a:lnTo>
                    <a:cubicBezTo>
                      <a:pt x="-23941" y="452564"/>
                      <a:pt x="-24465" y="361704"/>
                      <a:pt x="72025" y="305539"/>
                    </a:cubicBezTo>
                    <a:lnTo>
                      <a:pt x="525275" y="42124"/>
                    </a:lnTo>
                    <a:cubicBezTo>
                      <a:pt x="621765" y="-14041"/>
                      <a:pt x="778870" y="-14041"/>
                      <a:pt x="876014" y="42124"/>
                    </a:cubicBezTo>
                    <a:lnTo>
                      <a:pt x="1332145" y="305539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254000" dist="1270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+mj-lt"/>
                </a:endParaRPr>
              </a:p>
            </p:txBody>
          </p:sp>
        </p:grpSp>
        <p:sp>
          <p:nvSpPr>
            <p:cNvPr id="25" name="TextBox 15">
              <a:extLst>
                <a:ext uri="{FF2B5EF4-FFF2-40B4-BE49-F238E27FC236}">
                  <a16:creationId xmlns:a16="http://schemas.microsoft.com/office/drawing/2014/main" id="{C5F73A0C-C670-282C-7EF0-D12577D5E4C1}"/>
                </a:ext>
              </a:extLst>
            </p:cNvPr>
            <p:cNvSpPr txBox="1"/>
            <p:nvPr/>
          </p:nvSpPr>
          <p:spPr>
            <a:xfrm>
              <a:off x="1667841" y="1965894"/>
              <a:ext cx="425547" cy="369332"/>
            </a:xfrm>
            <a:prstGeom prst="rect">
              <a:avLst/>
            </a:prstGeom>
            <a:grpFill/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</p:grpSp>
      <p:grpSp>
        <p:nvGrpSpPr>
          <p:cNvPr id="28" name="Group 18">
            <a:extLst>
              <a:ext uri="{FF2B5EF4-FFF2-40B4-BE49-F238E27FC236}">
                <a16:creationId xmlns:a16="http://schemas.microsoft.com/office/drawing/2014/main" id="{682719B4-B00E-9346-2061-A779D4C3112C}"/>
              </a:ext>
            </a:extLst>
          </p:cNvPr>
          <p:cNvGrpSpPr/>
          <p:nvPr/>
        </p:nvGrpSpPr>
        <p:grpSpPr>
          <a:xfrm>
            <a:off x="3139612" y="2497985"/>
            <a:ext cx="1064177" cy="716625"/>
            <a:chOff x="3316922" y="2852023"/>
            <a:chExt cx="1303490" cy="867837"/>
          </a:xfrm>
          <a:solidFill>
            <a:schemeClr val="tx2">
              <a:lumMod val="75000"/>
            </a:schemeClr>
          </a:solidFill>
        </p:grpSpPr>
        <p:grpSp>
          <p:nvGrpSpPr>
            <p:cNvPr id="29" name="Graphic 2">
              <a:extLst>
                <a:ext uri="{FF2B5EF4-FFF2-40B4-BE49-F238E27FC236}">
                  <a16:creationId xmlns:a16="http://schemas.microsoft.com/office/drawing/2014/main" id="{178BA694-32F0-2CEB-8752-EBCA852D5FAE}"/>
                </a:ext>
              </a:extLst>
            </p:cNvPr>
            <p:cNvGrpSpPr/>
            <p:nvPr/>
          </p:nvGrpSpPr>
          <p:grpSpPr>
            <a:xfrm>
              <a:off x="3316922" y="2852023"/>
              <a:ext cx="1303490" cy="867837"/>
              <a:chOff x="3182731" y="3549742"/>
              <a:chExt cx="1405461" cy="866374"/>
            </a:xfrm>
            <a:grpFill/>
            <a:effectLst>
              <a:outerShdw blurRad="254000" dist="254000" dir="5400000" algn="t" rotWithShape="0">
                <a:prstClr val="black">
                  <a:alpha val="20000"/>
                </a:prstClr>
              </a:outerShdw>
            </a:effectLst>
          </p:grpSpPr>
          <p:sp>
            <p:nvSpPr>
              <p:cNvPr id="31" name="Freeform: Shape 21">
                <a:extLst>
                  <a:ext uri="{FF2B5EF4-FFF2-40B4-BE49-F238E27FC236}">
                    <a16:creationId xmlns:a16="http://schemas.microsoft.com/office/drawing/2014/main" id="{2021BAF2-CA79-158C-9526-80ED3754A4D8}"/>
                  </a:ext>
                </a:extLst>
              </p:cNvPr>
              <p:cNvSpPr/>
              <p:nvPr/>
            </p:nvSpPr>
            <p:spPr>
              <a:xfrm>
                <a:off x="3182731" y="3956090"/>
                <a:ext cx="1405313" cy="460026"/>
              </a:xfrm>
              <a:custGeom>
                <a:avLst/>
                <a:gdLst>
                  <a:gd name="connsiteX0" fmla="*/ 1333306 w 1405313"/>
                  <a:gd name="connsiteY0" fmla="*/ 102119 h 460026"/>
                  <a:gd name="connsiteX1" fmla="*/ 880187 w 1405313"/>
                  <a:gd name="connsiteY1" fmla="*/ 365533 h 460026"/>
                  <a:gd name="connsiteX2" fmla="*/ 529448 w 1405313"/>
                  <a:gd name="connsiteY2" fmla="*/ 365533 h 460026"/>
                  <a:gd name="connsiteX3" fmla="*/ 73317 w 1405313"/>
                  <a:gd name="connsiteY3" fmla="*/ 102250 h 460026"/>
                  <a:gd name="connsiteX4" fmla="*/ 132 w 1405313"/>
                  <a:gd name="connsiteY4" fmla="*/ 0 h 460026"/>
                  <a:gd name="connsiteX5" fmla="*/ 1 w 1405313"/>
                  <a:gd name="connsiteY5" fmla="*/ 52369 h 460026"/>
                  <a:gd name="connsiteX6" fmla="*/ 73186 w 1405313"/>
                  <a:gd name="connsiteY6" fmla="*/ 154619 h 460026"/>
                  <a:gd name="connsiteX7" fmla="*/ 529317 w 1405313"/>
                  <a:gd name="connsiteY7" fmla="*/ 417902 h 460026"/>
                  <a:gd name="connsiteX8" fmla="*/ 880056 w 1405313"/>
                  <a:gd name="connsiteY8" fmla="*/ 417902 h 460026"/>
                  <a:gd name="connsiteX9" fmla="*/ 1333175 w 1405313"/>
                  <a:gd name="connsiteY9" fmla="*/ 154488 h 460026"/>
                  <a:gd name="connsiteX10" fmla="*/ 1405182 w 1405313"/>
                  <a:gd name="connsiteY10" fmla="*/ 53678 h 460026"/>
                  <a:gd name="connsiteX11" fmla="*/ 1405313 w 1405313"/>
                  <a:gd name="connsiteY11" fmla="*/ 1309 h 460026"/>
                  <a:gd name="connsiteX12" fmla="*/ 1333306 w 1405313"/>
                  <a:gd name="connsiteY12" fmla="*/ 102119 h 46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5313" h="460026">
                    <a:moveTo>
                      <a:pt x="1333306" y="102119"/>
                    </a:moveTo>
                    <a:lnTo>
                      <a:pt x="880187" y="365533"/>
                    </a:lnTo>
                    <a:cubicBezTo>
                      <a:pt x="783697" y="421699"/>
                      <a:pt x="626591" y="421699"/>
                      <a:pt x="529448" y="365533"/>
                    </a:cubicBezTo>
                    <a:lnTo>
                      <a:pt x="73317" y="102250"/>
                    </a:lnTo>
                    <a:cubicBezTo>
                      <a:pt x="24483" y="73971"/>
                      <a:pt x="1" y="36920"/>
                      <a:pt x="132" y="0"/>
                    </a:cubicBezTo>
                    <a:lnTo>
                      <a:pt x="1" y="52369"/>
                    </a:lnTo>
                    <a:cubicBezTo>
                      <a:pt x="-130" y="89419"/>
                      <a:pt x="24352" y="126470"/>
                      <a:pt x="73186" y="154619"/>
                    </a:cubicBezTo>
                    <a:lnTo>
                      <a:pt x="529317" y="417902"/>
                    </a:lnTo>
                    <a:cubicBezTo>
                      <a:pt x="626461" y="474068"/>
                      <a:pt x="783436" y="474068"/>
                      <a:pt x="880056" y="417902"/>
                    </a:cubicBezTo>
                    <a:lnTo>
                      <a:pt x="1333175" y="154488"/>
                    </a:lnTo>
                    <a:cubicBezTo>
                      <a:pt x="1381093" y="126601"/>
                      <a:pt x="1405182" y="90205"/>
                      <a:pt x="1405182" y="53678"/>
                    </a:cubicBezTo>
                    <a:lnTo>
                      <a:pt x="1405313" y="1309"/>
                    </a:lnTo>
                    <a:cubicBezTo>
                      <a:pt x="1405313" y="37836"/>
                      <a:pt x="1381354" y="74364"/>
                      <a:pt x="1333306" y="102119"/>
                    </a:cubicBezTo>
                    <a:close/>
                  </a:path>
                </a:pathLst>
              </a:custGeom>
              <a:grpFill/>
              <a:ln w="130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2" name="Freeform: Shape 22">
                <a:extLst>
                  <a:ext uri="{FF2B5EF4-FFF2-40B4-BE49-F238E27FC236}">
                    <a16:creationId xmlns:a16="http://schemas.microsoft.com/office/drawing/2014/main" id="{894D5814-3859-19BF-3F70-A5905D33C30C}"/>
                  </a:ext>
                </a:extLst>
              </p:cNvPr>
              <p:cNvSpPr/>
              <p:nvPr/>
            </p:nvSpPr>
            <p:spPr>
              <a:xfrm>
                <a:off x="3182975" y="3549742"/>
                <a:ext cx="1405217" cy="814136"/>
              </a:xfrm>
              <a:custGeom>
                <a:avLst/>
                <a:gdLst>
                  <a:gd name="connsiteX0" fmla="*/ 1332014 w 1405217"/>
                  <a:gd name="connsiteY0" fmla="*/ 305408 h 814136"/>
                  <a:gd name="connsiteX1" fmla="*/ 1333192 w 1405217"/>
                  <a:gd name="connsiteY1" fmla="*/ 508598 h 814136"/>
                  <a:gd name="connsiteX2" fmla="*/ 880073 w 1405217"/>
                  <a:gd name="connsiteY2" fmla="*/ 772013 h 814136"/>
                  <a:gd name="connsiteX3" fmla="*/ 529334 w 1405217"/>
                  <a:gd name="connsiteY3" fmla="*/ 772013 h 814136"/>
                  <a:gd name="connsiteX4" fmla="*/ 73203 w 1405217"/>
                  <a:gd name="connsiteY4" fmla="*/ 508729 h 814136"/>
                  <a:gd name="connsiteX5" fmla="*/ 72025 w 1405217"/>
                  <a:gd name="connsiteY5" fmla="*/ 305539 h 814136"/>
                  <a:gd name="connsiteX6" fmla="*/ 525144 w 1405217"/>
                  <a:gd name="connsiteY6" fmla="*/ 42124 h 814136"/>
                  <a:gd name="connsiteX7" fmla="*/ 875883 w 1405217"/>
                  <a:gd name="connsiteY7" fmla="*/ 42124 h 814136"/>
                  <a:gd name="connsiteX8" fmla="*/ 1332014 w 1405217"/>
                  <a:gd name="connsiteY8" fmla="*/ 305408 h 81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5217" h="814136">
                    <a:moveTo>
                      <a:pt x="1332014" y="305408"/>
                    </a:moveTo>
                    <a:cubicBezTo>
                      <a:pt x="1429158" y="361573"/>
                      <a:pt x="1429682" y="452433"/>
                      <a:pt x="1333192" y="508598"/>
                    </a:cubicBezTo>
                    <a:lnTo>
                      <a:pt x="880073" y="772013"/>
                    </a:lnTo>
                    <a:cubicBezTo>
                      <a:pt x="783584" y="828178"/>
                      <a:pt x="626478" y="828178"/>
                      <a:pt x="529334" y="772013"/>
                    </a:cubicBezTo>
                    <a:lnTo>
                      <a:pt x="73203" y="508729"/>
                    </a:lnTo>
                    <a:cubicBezTo>
                      <a:pt x="-23941" y="452564"/>
                      <a:pt x="-24465" y="361704"/>
                      <a:pt x="72025" y="305539"/>
                    </a:cubicBezTo>
                    <a:lnTo>
                      <a:pt x="525144" y="42124"/>
                    </a:lnTo>
                    <a:cubicBezTo>
                      <a:pt x="621634" y="-14041"/>
                      <a:pt x="778739" y="-14041"/>
                      <a:pt x="875883" y="42124"/>
                    </a:cubicBezTo>
                    <a:lnTo>
                      <a:pt x="1332014" y="30540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254000" dist="1270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  <a:latin typeface="+mj-lt"/>
                </a:endParaRPr>
              </a:p>
            </p:txBody>
          </p:sp>
        </p:grpSp>
        <p:sp>
          <p:nvSpPr>
            <p:cNvPr id="30" name="TextBox 20">
              <a:extLst>
                <a:ext uri="{FF2B5EF4-FFF2-40B4-BE49-F238E27FC236}">
                  <a16:creationId xmlns:a16="http://schemas.microsoft.com/office/drawing/2014/main" id="{29B8AE5E-9353-0B9D-063E-5D3173E913BA}"/>
                </a:ext>
              </a:extLst>
            </p:cNvPr>
            <p:cNvSpPr txBox="1"/>
            <p:nvPr/>
          </p:nvSpPr>
          <p:spPr>
            <a:xfrm>
              <a:off x="3755894" y="3077000"/>
              <a:ext cx="425547" cy="369332"/>
            </a:xfrm>
            <a:prstGeom prst="rect">
              <a:avLst/>
            </a:prstGeom>
            <a:grpFill/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33" name="Group 23">
            <a:extLst>
              <a:ext uri="{FF2B5EF4-FFF2-40B4-BE49-F238E27FC236}">
                <a16:creationId xmlns:a16="http://schemas.microsoft.com/office/drawing/2014/main" id="{A911C77B-6440-0171-D80B-CDB1A812166A}"/>
              </a:ext>
            </a:extLst>
          </p:cNvPr>
          <p:cNvGrpSpPr/>
          <p:nvPr/>
        </p:nvGrpSpPr>
        <p:grpSpPr>
          <a:xfrm>
            <a:off x="5217049" y="1386967"/>
            <a:ext cx="1064079" cy="716734"/>
            <a:chOff x="5394381" y="1740982"/>
            <a:chExt cx="1303370" cy="867969"/>
          </a:xfrm>
          <a:solidFill>
            <a:schemeClr val="tx2">
              <a:lumMod val="75000"/>
            </a:schemeClr>
          </a:solidFill>
        </p:grpSpPr>
        <p:grpSp>
          <p:nvGrpSpPr>
            <p:cNvPr id="34" name="Graphic 2">
              <a:extLst>
                <a:ext uri="{FF2B5EF4-FFF2-40B4-BE49-F238E27FC236}">
                  <a16:creationId xmlns:a16="http://schemas.microsoft.com/office/drawing/2014/main" id="{BA373A84-93BA-1052-CB7C-D485E0BEA4E1}"/>
                </a:ext>
              </a:extLst>
            </p:cNvPr>
            <p:cNvGrpSpPr/>
            <p:nvPr/>
          </p:nvGrpSpPr>
          <p:grpSpPr>
            <a:xfrm>
              <a:off x="5394381" y="1740982"/>
              <a:ext cx="1303370" cy="867969"/>
              <a:chOff x="5380250" y="2440573"/>
              <a:chExt cx="1405331" cy="866505"/>
            </a:xfrm>
            <a:grpFill/>
            <a:effectLst>
              <a:outerShdw blurRad="254000" dist="254000" dir="5400000" algn="t" rotWithShape="0">
                <a:prstClr val="black">
                  <a:alpha val="20000"/>
                </a:prstClr>
              </a:outerShdw>
            </a:effectLst>
          </p:grpSpPr>
          <p:sp>
            <p:nvSpPr>
              <p:cNvPr id="36" name="Freeform: Shape 26">
                <a:extLst>
                  <a:ext uri="{FF2B5EF4-FFF2-40B4-BE49-F238E27FC236}">
                    <a16:creationId xmlns:a16="http://schemas.microsoft.com/office/drawing/2014/main" id="{3AA3881E-543A-C9A0-428A-6CA1C5986F17}"/>
                  </a:ext>
                </a:extLst>
              </p:cNvPr>
              <p:cNvSpPr/>
              <p:nvPr/>
            </p:nvSpPr>
            <p:spPr>
              <a:xfrm>
                <a:off x="5380250" y="2847052"/>
                <a:ext cx="1405313" cy="460026"/>
              </a:xfrm>
              <a:custGeom>
                <a:avLst/>
                <a:gdLst>
                  <a:gd name="connsiteX0" fmla="*/ 1333307 w 1405313"/>
                  <a:gd name="connsiteY0" fmla="*/ 102119 h 460026"/>
                  <a:gd name="connsiteX1" fmla="*/ 880187 w 1405313"/>
                  <a:gd name="connsiteY1" fmla="*/ 365533 h 460026"/>
                  <a:gd name="connsiteX2" fmla="*/ 529448 w 1405313"/>
                  <a:gd name="connsiteY2" fmla="*/ 365533 h 460026"/>
                  <a:gd name="connsiteX3" fmla="*/ 73317 w 1405313"/>
                  <a:gd name="connsiteY3" fmla="*/ 102250 h 460026"/>
                  <a:gd name="connsiteX4" fmla="*/ 132 w 1405313"/>
                  <a:gd name="connsiteY4" fmla="*/ 0 h 460026"/>
                  <a:gd name="connsiteX5" fmla="*/ 1 w 1405313"/>
                  <a:gd name="connsiteY5" fmla="*/ 52369 h 460026"/>
                  <a:gd name="connsiteX6" fmla="*/ 73186 w 1405313"/>
                  <a:gd name="connsiteY6" fmla="*/ 154619 h 460026"/>
                  <a:gd name="connsiteX7" fmla="*/ 529317 w 1405313"/>
                  <a:gd name="connsiteY7" fmla="*/ 417902 h 460026"/>
                  <a:gd name="connsiteX8" fmla="*/ 880056 w 1405313"/>
                  <a:gd name="connsiteY8" fmla="*/ 417902 h 460026"/>
                  <a:gd name="connsiteX9" fmla="*/ 1333176 w 1405313"/>
                  <a:gd name="connsiteY9" fmla="*/ 154488 h 460026"/>
                  <a:gd name="connsiteX10" fmla="*/ 1405182 w 1405313"/>
                  <a:gd name="connsiteY10" fmla="*/ 53678 h 460026"/>
                  <a:gd name="connsiteX11" fmla="*/ 1405313 w 1405313"/>
                  <a:gd name="connsiteY11" fmla="*/ 1309 h 460026"/>
                  <a:gd name="connsiteX12" fmla="*/ 1333307 w 1405313"/>
                  <a:gd name="connsiteY12" fmla="*/ 102119 h 46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5313" h="460026">
                    <a:moveTo>
                      <a:pt x="1333307" y="102119"/>
                    </a:moveTo>
                    <a:lnTo>
                      <a:pt x="880187" y="365533"/>
                    </a:lnTo>
                    <a:cubicBezTo>
                      <a:pt x="783698" y="421699"/>
                      <a:pt x="626592" y="421699"/>
                      <a:pt x="529448" y="365533"/>
                    </a:cubicBezTo>
                    <a:lnTo>
                      <a:pt x="73317" y="102250"/>
                    </a:lnTo>
                    <a:cubicBezTo>
                      <a:pt x="24483" y="73971"/>
                      <a:pt x="1" y="36920"/>
                      <a:pt x="132" y="0"/>
                    </a:cubicBezTo>
                    <a:lnTo>
                      <a:pt x="1" y="52369"/>
                    </a:lnTo>
                    <a:cubicBezTo>
                      <a:pt x="-130" y="89420"/>
                      <a:pt x="24352" y="126470"/>
                      <a:pt x="73186" y="154619"/>
                    </a:cubicBezTo>
                    <a:lnTo>
                      <a:pt x="529317" y="417902"/>
                    </a:lnTo>
                    <a:cubicBezTo>
                      <a:pt x="626461" y="474068"/>
                      <a:pt x="783436" y="474068"/>
                      <a:pt x="880056" y="417902"/>
                    </a:cubicBezTo>
                    <a:lnTo>
                      <a:pt x="1333176" y="154488"/>
                    </a:lnTo>
                    <a:cubicBezTo>
                      <a:pt x="1381093" y="126601"/>
                      <a:pt x="1405182" y="90205"/>
                      <a:pt x="1405182" y="53678"/>
                    </a:cubicBezTo>
                    <a:lnTo>
                      <a:pt x="1405313" y="1309"/>
                    </a:lnTo>
                    <a:cubicBezTo>
                      <a:pt x="1405313" y="37705"/>
                      <a:pt x="1381224" y="74233"/>
                      <a:pt x="1333307" y="102119"/>
                    </a:cubicBezTo>
                    <a:close/>
                  </a:path>
                </a:pathLst>
              </a:custGeom>
              <a:grpFill/>
              <a:ln w="130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7" name="Freeform: Shape 27">
                <a:extLst>
                  <a:ext uri="{FF2B5EF4-FFF2-40B4-BE49-F238E27FC236}">
                    <a16:creationId xmlns:a16="http://schemas.microsoft.com/office/drawing/2014/main" id="{93A3A657-544F-731D-F622-19B5844C24DB}"/>
                  </a:ext>
                </a:extLst>
              </p:cNvPr>
              <p:cNvSpPr/>
              <p:nvPr/>
            </p:nvSpPr>
            <p:spPr>
              <a:xfrm>
                <a:off x="5380364" y="2440573"/>
                <a:ext cx="1405217" cy="814136"/>
              </a:xfrm>
              <a:custGeom>
                <a:avLst/>
                <a:gdLst>
                  <a:gd name="connsiteX0" fmla="*/ 1332014 w 1405217"/>
                  <a:gd name="connsiteY0" fmla="*/ 305408 h 814136"/>
                  <a:gd name="connsiteX1" fmla="*/ 1333193 w 1405217"/>
                  <a:gd name="connsiteY1" fmla="*/ 508598 h 814136"/>
                  <a:gd name="connsiteX2" fmla="*/ 880073 w 1405217"/>
                  <a:gd name="connsiteY2" fmla="*/ 772013 h 814136"/>
                  <a:gd name="connsiteX3" fmla="*/ 529334 w 1405217"/>
                  <a:gd name="connsiteY3" fmla="*/ 772013 h 814136"/>
                  <a:gd name="connsiteX4" fmla="*/ 73203 w 1405217"/>
                  <a:gd name="connsiteY4" fmla="*/ 508729 h 814136"/>
                  <a:gd name="connsiteX5" fmla="*/ 72025 w 1405217"/>
                  <a:gd name="connsiteY5" fmla="*/ 305539 h 814136"/>
                  <a:gd name="connsiteX6" fmla="*/ 525144 w 1405217"/>
                  <a:gd name="connsiteY6" fmla="*/ 42124 h 814136"/>
                  <a:gd name="connsiteX7" fmla="*/ 875883 w 1405217"/>
                  <a:gd name="connsiteY7" fmla="*/ 42124 h 814136"/>
                  <a:gd name="connsiteX8" fmla="*/ 1332014 w 1405217"/>
                  <a:gd name="connsiteY8" fmla="*/ 305408 h 81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5217" h="814136">
                    <a:moveTo>
                      <a:pt x="1332014" y="305408"/>
                    </a:moveTo>
                    <a:cubicBezTo>
                      <a:pt x="1429158" y="361573"/>
                      <a:pt x="1429682" y="452433"/>
                      <a:pt x="1333193" y="508598"/>
                    </a:cubicBezTo>
                    <a:lnTo>
                      <a:pt x="880073" y="772013"/>
                    </a:lnTo>
                    <a:cubicBezTo>
                      <a:pt x="783584" y="828178"/>
                      <a:pt x="626478" y="828178"/>
                      <a:pt x="529334" y="772013"/>
                    </a:cubicBezTo>
                    <a:lnTo>
                      <a:pt x="73203" y="508729"/>
                    </a:lnTo>
                    <a:cubicBezTo>
                      <a:pt x="-23941" y="452564"/>
                      <a:pt x="-24465" y="361704"/>
                      <a:pt x="72025" y="305539"/>
                    </a:cubicBezTo>
                    <a:lnTo>
                      <a:pt x="525144" y="42124"/>
                    </a:lnTo>
                    <a:cubicBezTo>
                      <a:pt x="621634" y="-14041"/>
                      <a:pt x="778740" y="-14041"/>
                      <a:pt x="875883" y="42124"/>
                    </a:cubicBezTo>
                    <a:lnTo>
                      <a:pt x="1332014" y="30540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254000" dist="1270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  <a:latin typeface="+mj-lt"/>
                </a:endParaRPr>
              </a:p>
            </p:txBody>
          </p:sp>
        </p:grpSp>
        <p:sp>
          <p:nvSpPr>
            <p:cNvPr id="35" name="TextBox 25">
              <a:extLst>
                <a:ext uri="{FF2B5EF4-FFF2-40B4-BE49-F238E27FC236}">
                  <a16:creationId xmlns:a16="http://schemas.microsoft.com/office/drawing/2014/main" id="{996441BD-A657-76F0-B969-7896343104B2}"/>
                </a:ext>
              </a:extLst>
            </p:cNvPr>
            <p:cNvSpPr txBox="1"/>
            <p:nvPr/>
          </p:nvSpPr>
          <p:spPr>
            <a:xfrm>
              <a:off x="5833293" y="1966026"/>
              <a:ext cx="425547" cy="369332"/>
            </a:xfrm>
            <a:prstGeom prst="rect">
              <a:avLst/>
            </a:prstGeom>
            <a:grpFill/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grpSp>
        <p:nvGrpSpPr>
          <p:cNvPr id="38" name="Group 28">
            <a:extLst>
              <a:ext uri="{FF2B5EF4-FFF2-40B4-BE49-F238E27FC236}">
                <a16:creationId xmlns:a16="http://schemas.microsoft.com/office/drawing/2014/main" id="{9EAF0E4B-CB83-97F5-2868-AFDB3A845DD3}"/>
              </a:ext>
            </a:extLst>
          </p:cNvPr>
          <p:cNvGrpSpPr/>
          <p:nvPr/>
        </p:nvGrpSpPr>
        <p:grpSpPr>
          <a:xfrm>
            <a:off x="7349710" y="2497985"/>
            <a:ext cx="1064078" cy="716625"/>
            <a:chOff x="7527042" y="2852023"/>
            <a:chExt cx="1303368" cy="867837"/>
          </a:xfrm>
          <a:solidFill>
            <a:schemeClr val="tx2">
              <a:lumMod val="75000"/>
            </a:schemeClr>
          </a:solidFill>
        </p:grpSpPr>
        <p:grpSp>
          <p:nvGrpSpPr>
            <p:cNvPr id="39" name="Graphic 2">
              <a:extLst>
                <a:ext uri="{FF2B5EF4-FFF2-40B4-BE49-F238E27FC236}">
                  <a16:creationId xmlns:a16="http://schemas.microsoft.com/office/drawing/2014/main" id="{94F6B545-6676-2817-393D-AB3C9FBA33AD}"/>
                </a:ext>
              </a:extLst>
            </p:cNvPr>
            <p:cNvGrpSpPr/>
            <p:nvPr/>
          </p:nvGrpSpPr>
          <p:grpSpPr>
            <a:xfrm>
              <a:off x="7527043" y="2852023"/>
              <a:ext cx="1303369" cy="867837"/>
              <a:chOff x="7677663" y="3549742"/>
              <a:chExt cx="1405331" cy="866374"/>
            </a:xfrm>
            <a:grpFill/>
            <a:effectLst>
              <a:outerShdw blurRad="254000" dist="254000" dir="5400000" algn="t" rotWithShape="0">
                <a:prstClr val="black">
                  <a:alpha val="20000"/>
                </a:prstClr>
              </a:outerShdw>
            </a:effectLst>
          </p:grpSpPr>
          <p:sp>
            <p:nvSpPr>
              <p:cNvPr id="41" name="Freeform: Shape 31">
                <a:extLst>
                  <a:ext uri="{FF2B5EF4-FFF2-40B4-BE49-F238E27FC236}">
                    <a16:creationId xmlns:a16="http://schemas.microsoft.com/office/drawing/2014/main" id="{D4AE80AC-6DF1-CDA0-A306-02FE7F8B63AB}"/>
                  </a:ext>
                </a:extLst>
              </p:cNvPr>
              <p:cNvSpPr/>
              <p:nvPr/>
            </p:nvSpPr>
            <p:spPr>
              <a:xfrm>
                <a:off x="7677663" y="3956090"/>
                <a:ext cx="1405313" cy="460026"/>
              </a:xfrm>
              <a:custGeom>
                <a:avLst/>
                <a:gdLst>
                  <a:gd name="connsiteX0" fmla="*/ 1333307 w 1405313"/>
                  <a:gd name="connsiteY0" fmla="*/ 102119 h 460026"/>
                  <a:gd name="connsiteX1" fmla="*/ 880186 w 1405313"/>
                  <a:gd name="connsiteY1" fmla="*/ 365533 h 460026"/>
                  <a:gd name="connsiteX2" fmla="*/ 529448 w 1405313"/>
                  <a:gd name="connsiteY2" fmla="*/ 365533 h 460026"/>
                  <a:gd name="connsiteX3" fmla="*/ 73316 w 1405313"/>
                  <a:gd name="connsiteY3" fmla="*/ 102250 h 460026"/>
                  <a:gd name="connsiteX4" fmla="*/ 132 w 1405313"/>
                  <a:gd name="connsiteY4" fmla="*/ 0 h 460026"/>
                  <a:gd name="connsiteX5" fmla="*/ 1 w 1405313"/>
                  <a:gd name="connsiteY5" fmla="*/ 52369 h 460026"/>
                  <a:gd name="connsiteX6" fmla="*/ 73186 w 1405313"/>
                  <a:gd name="connsiteY6" fmla="*/ 154619 h 460026"/>
                  <a:gd name="connsiteX7" fmla="*/ 529317 w 1405313"/>
                  <a:gd name="connsiteY7" fmla="*/ 417902 h 460026"/>
                  <a:gd name="connsiteX8" fmla="*/ 880056 w 1405313"/>
                  <a:gd name="connsiteY8" fmla="*/ 417902 h 460026"/>
                  <a:gd name="connsiteX9" fmla="*/ 1333176 w 1405313"/>
                  <a:gd name="connsiteY9" fmla="*/ 154488 h 460026"/>
                  <a:gd name="connsiteX10" fmla="*/ 1405182 w 1405313"/>
                  <a:gd name="connsiteY10" fmla="*/ 53678 h 460026"/>
                  <a:gd name="connsiteX11" fmla="*/ 1405313 w 1405313"/>
                  <a:gd name="connsiteY11" fmla="*/ 1309 h 460026"/>
                  <a:gd name="connsiteX12" fmla="*/ 1333307 w 1405313"/>
                  <a:gd name="connsiteY12" fmla="*/ 102119 h 46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5313" h="460026">
                    <a:moveTo>
                      <a:pt x="1333307" y="102119"/>
                    </a:moveTo>
                    <a:lnTo>
                      <a:pt x="880186" y="365533"/>
                    </a:lnTo>
                    <a:cubicBezTo>
                      <a:pt x="783697" y="421699"/>
                      <a:pt x="626591" y="421699"/>
                      <a:pt x="529448" y="365533"/>
                    </a:cubicBezTo>
                    <a:lnTo>
                      <a:pt x="73316" y="102250"/>
                    </a:lnTo>
                    <a:cubicBezTo>
                      <a:pt x="24483" y="73971"/>
                      <a:pt x="1" y="36920"/>
                      <a:pt x="132" y="0"/>
                    </a:cubicBezTo>
                    <a:lnTo>
                      <a:pt x="1" y="52369"/>
                    </a:lnTo>
                    <a:cubicBezTo>
                      <a:pt x="-131" y="89419"/>
                      <a:pt x="24352" y="126470"/>
                      <a:pt x="73186" y="154619"/>
                    </a:cubicBezTo>
                    <a:lnTo>
                      <a:pt x="529317" y="417902"/>
                    </a:lnTo>
                    <a:cubicBezTo>
                      <a:pt x="626460" y="474068"/>
                      <a:pt x="783436" y="474068"/>
                      <a:pt x="880056" y="417902"/>
                    </a:cubicBezTo>
                    <a:lnTo>
                      <a:pt x="1333176" y="154488"/>
                    </a:lnTo>
                    <a:cubicBezTo>
                      <a:pt x="1381093" y="126601"/>
                      <a:pt x="1405182" y="90205"/>
                      <a:pt x="1405182" y="53678"/>
                    </a:cubicBezTo>
                    <a:lnTo>
                      <a:pt x="1405313" y="1309"/>
                    </a:lnTo>
                    <a:cubicBezTo>
                      <a:pt x="1405182" y="37836"/>
                      <a:pt x="1381224" y="74364"/>
                      <a:pt x="1333307" y="102119"/>
                    </a:cubicBezTo>
                    <a:close/>
                  </a:path>
                </a:pathLst>
              </a:custGeom>
              <a:grpFill/>
              <a:ln w="130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2" name="Freeform: Shape 32">
                <a:extLst>
                  <a:ext uri="{FF2B5EF4-FFF2-40B4-BE49-F238E27FC236}">
                    <a16:creationId xmlns:a16="http://schemas.microsoft.com/office/drawing/2014/main" id="{2700B29E-EAE6-1304-2D97-EF358F830BB3}"/>
                  </a:ext>
                </a:extLst>
              </p:cNvPr>
              <p:cNvSpPr/>
              <p:nvPr/>
            </p:nvSpPr>
            <p:spPr>
              <a:xfrm>
                <a:off x="7677777" y="3549742"/>
                <a:ext cx="1405217" cy="814136"/>
              </a:xfrm>
              <a:custGeom>
                <a:avLst/>
                <a:gdLst>
                  <a:gd name="connsiteX0" fmla="*/ 1332014 w 1405217"/>
                  <a:gd name="connsiteY0" fmla="*/ 305408 h 814136"/>
                  <a:gd name="connsiteX1" fmla="*/ 1333193 w 1405217"/>
                  <a:gd name="connsiteY1" fmla="*/ 508598 h 814136"/>
                  <a:gd name="connsiteX2" fmla="*/ 880073 w 1405217"/>
                  <a:gd name="connsiteY2" fmla="*/ 772013 h 814136"/>
                  <a:gd name="connsiteX3" fmla="*/ 529334 w 1405217"/>
                  <a:gd name="connsiteY3" fmla="*/ 772013 h 814136"/>
                  <a:gd name="connsiteX4" fmla="*/ 73203 w 1405217"/>
                  <a:gd name="connsiteY4" fmla="*/ 508729 h 814136"/>
                  <a:gd name="connsiteX5" fmla="*/ 72025 w 1405217"/>
                  <a:gd name="connsiteY5" fmla="*/ 305539 h 814136"/>
                  <a:gd name="connsiteX6" fmla="*/ 525144 w 1405217"/>
                  <a:gd name="connsiteY6" fmla="*/ 42124 h 814136"/>
                  <a:gd name="connsiteX7" fmla="*/ 875883 w 1405217"/>
                  <a:gd name="connsiteY7" fmla="*/ 42124 h 814136"/>
                  <a:gd name="connsiteX8" fmla="*/ 1332014 w 1405217"/>
                  <a:gd name="connsiteY8" fmla="*/ 305408 h 81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5217" h="814136">
                    <a:moveTo>
                      <a:pt x="1332014" y="305408"/>
                    </a:moveTo>
                    <a:cubicBezTo>
                      <a:pt x="1429158" y="361573"/>
                      <a:pt x="1429682" y="452433"/>
                      <a:pt x="1333193" y="508598"/>
                    </a:cubicBezTo>
                    <a:lnTo>
                      <a:pt x="880073" y="772013"/>
                    </a:lnTo>
                    <a:cubicBezTo>
                      <a:pt x="783583" y="828178"/>
                      <a:pt x="626477" y="828178"/>
                      <a:pt x="529334" y="772013"/>
                    </a:cubicBezTo>
                    <a:lnTo>
                      <a:pt x="73203" y="508729"/>
                    </a:lnTo>
                    <a:cubicBezTo>
                      <a:pt x="-23941" y="452564"/>
                      <a:pt x="-24464" y="361704"/>
                      <a:pt x="72025" y="305539"/>
                    </a:cubicBezTo>
                    <a:lnTo>
                      <a:pt x="525144" y="42124"/>
                    </a:lnTo>
                    <a:cubicBezTo>
                      <a:pt x="621633" y="-14041"/>
                      <a:pt x="778739" y="-14041"/>
                      <a:pt x="875883" y="42124"/>
                    </a:cubicBezTo>
                    <a:lnTo>
                      <a:pt x="1332014" y="30540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254000" dist="1270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  <a:latin typeface="+mj-lt"/>
                </a:endParaRPr>
              </a:p>
            </p:txBody>
          </p:sp>
        </p:grpSp>
        <p:sp>
          <p:nvSpPr>
            <p:cNvPr id="40" name="TextBox 30">
              <a:extLst>
                <a:ext uri="{FF2B5EF4-FFF2-40B4-BE49-F238E27FC236}">
                  <a16:creationId xmlns:a16="http://schemas.microsoft.com/office/drawing/2014/main" id="{8C3648E7-FCB6-1951-2DDE-41FD25F08681}"/>
                </a:ext>
              </a:extLst>
            </p:cNvPr>
            <p:cNvSpPr txBox="1"/>
            <p:nvPr/>
          </p:nvSpPr>
          <p:spPr>
            <a:xfrm>
              <a:off x="7965953" y="3077000"/>
              <a:ext cx="425547" cy="369332"/>
            </a:xfrm>
            <a:prstGeom prst="rect">
              <a:avLst/>
            </a:prstGeom>
            <a:grpFill/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</p:grpSp>
      <p:sp>
        <p:nvSpPr>
          <p:cNvPr id="43" name="TextBox 38">
            <a:extLst>
              <a:ext uri="{FF2B5EF4-FFF2-40B4-BE49-F238E27FC236}">
                <a16:creationId xmlns:a16="http://schemas.microsoft.com/office/drawing/2014/main" id="{1D3FF26E-C022-CF35-357F-6A6D290CDA4F}"/>
              </a:ext>
            </a:extLst>
          </p:cNvPr>
          <p:cNvSpPr txBox="1"/>
          <p:nvPr/>
        </p:nvSpPr>
        <p:spPr>
          <a:xfrm>
            <a:off x="2964180" y="3368128"/>
            <a:ext cx="1539240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l-GR" sz="16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</a:rPr>
              <a:t>Τυποποίηση ψηφιακών συστημάτων σε διακλαδικό επίπεδο</a:t>
            </a:r>
            <a:endParaRPr lang="en-US" sz="1600" b="1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sp>
        <p:nvSpPr>
          <p:cNvPr id="47" name="TextBox 42">
            <a:extLst>
              <a:ext uri="{FF2B5EF4-FFF2-40B4-BE49-F238E27FC236}">
                <a16:creationId xmlns:a16="http://schemas.microsoft.com/office/drawing/2014/main" id="{D90B5134-2ECC-EB62-1A00-611C22108CF4}"/>
              </a:ext>
            </a:extLst>
          </p:cNvPr>
          <p:cNvSpPr txBox="1"/>
          <p:nvPr/>
        </p:nvSpPr>
        <p:spPr>
          <a:xfrm>
            <a:off x="5013025" y="2601570"/>
            <a:ext cx="1569719" cy="7540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600" b="1" dirty="0" err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</a:rPr>
              <a:t>Διαλειτουργικό</a:t>
            </a:r>
            <a:r>
              <a:rPr lang="el-GR" sz="16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</a:rPr>
              <a:t>-</a:t>
            </a:r>
            <a:r>
              <a:rPr lang="el-GR" sz="1600" b="1" dirty="0" err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</a:rPr>
              <a:t>τητα</a:t>
            </a:r>
            <a:r>
              <a:rPr lang="el-G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</a:rPr>
              <a:t>Γενικών Επιτελείων</a:t>
            </a:r>
            <a:endParaRPr lang="en-US" sz="1600" b="1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sp>
        <p:nvSpPr>
          <p:cNvPr id="51" name="TextBox 46">
            <a:extLst>
              <a:ext uri="{FF2B5EF4-FFF2-40B4-BE49-F238E27FC236}">
                <a16:creationId xmlns:a16="http://schemas.microsoft.com/office/drawing/2014/main" id="{1A6CCF7B-C5AB-5353-6F70-4504B6AF3670}"/>
              </a:ext>
            </a:extLst>
          </p:cNvPr>
          <p:cNvSpPr txBox="1"/>
          <p:nvPr/>
        </p:nvSpPr>
        <p:spPr>
          <a:xfrm>
            <a:off x="7250212" y="3454117"/>
            <a:ext cx="137382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l-GR" sz="1600" b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</a:rPr>
              <a:t>Οικονομία Κλίμακας Εξοικονόμηση πόρων</a:t>
            </a:r>
            <a:endParaRPr lang="en-US" sz="1600" b="1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cxnSp>
        <p:nvCxnSpPr>
          <p:cNvPr id="55" name="61 - Ευθεία γραμμή σύνδεσης"/>
          <p:cNvCxnSpPr/>
          <p:nvPr/>
        </p:nvCxnSpPr>
        <p:spPr>
          <a:xfrm rot="10800000">
            <a:off x="1950556" y="1885848"/>
            <a:ext cx="1425104" cy="743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67 - Ευθεία γραμμή σύνδεσης"/>
          <p:cNvCxnSpPr/>
          <p:nvPr/>
        </p:nvCxnSpPr>
        <p:spPr>
          <a:xfrm rot="10800000" flipV="1">
            <a:off x="3985260" y="1935479"/>
            <a:ext cx="1478280" cy="7086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79 - Ευθεία γραμμή σύνδεσης"/>
          <p:cNvCxnSpPr/>
          <p:nvPr/>
        </p:nvCxnSpPr>
        <p:spPr>
          <a:xfrm rot="10800000">
            <a:off x="6043478" y="1946808"/>
            <a:ext cx="1523182" cy="6744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0885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308286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" name="Google Shape;221;p14"/>
          <p:cNvSpPr txBox="1">
            <a:spLocks/>
          </p:cNvSpPr>
          <p:nvPr/>
        </p:nvSpPr>
        <p:spPr>
          <a:xfrm>
            <a:off x="282098" y="3283613"/>
            <a:ext cx="6358189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l-GR" sz="2200" dirty="0">
                <a:solidFill>
                  <a:schemeClr val="bg1"/>
                </a:solidFill>
              </a:rPr>
              <a:t>Ελληνικό Κέντρο Αμυντικής Καινοτομίας</a:t>
            </a:r>
            <a:br>
              <a:rPr lang="el-GR" sz="2200" dirty="0">
                <a:solidFill>
                  <a:schemeClr val="bg1"/>
                </a:solidFill>
              </a:rPr>
            </a:br>
            <a:r>
              <a:rPr lang="el-GR" sz="2200" dirty="0">
                <a:solidFill>
                  <a:schemeClr val="bg1"/>
                </a:solidFill>
              </a:rPr>
              <a:t/>
            </a:r>
            <a:br>
              <a:rPr lang="el-GR" sz="2200" dirty="0">
                <a:solidFill>
                  <a:schemeClr val="bg1"/>
                </a:solidFill>
              </a:rPr>
            </a:br>
            <a:r>
              <a:rPr lang="el-GR" sz="2200" dirty="0">
                <a:solidFill>
                  <a:schemeClr val="accent5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ΕΛΚΑΚ</a:t>
            </a:r>
            <a:r>
              <a:rPr lang="el-GR" sz="2200" dirty="0">
                <a:solidFill>
                  <a:schemeClr val="accent5"/>
                </a:solidFill>
                <a:latin typeface="Roboto Condensed Light"/>
                <a:ea typeface="Roboto Condensed Light"/>
                <a:cs typeface="Roboto Condensed Light"/>
              </a:rPr>
              <a:t> Α.Ε.</a:t>
            </a:r>
          </a:p>
        </p:txBody>
      </p:sp>
    </p:spTree>
    <p:extLst>
      <p:ext uri="{BB962C8B-B14F-4D97-AF65-F5344CB8AC3E}">
        <p14:creationId xmlns:p14="http://schemas.microsoft.com/office/powerpoint/2010/main" val="106512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>
            <a:spLocks noGrp="1"/>
          </p:cNvSpPr>
          <p:nvPr>
            <p:ph type="ctrTitle" idx="4294967295"/>
          </p:nvPr>
        </p:nvSpPr>
        <p:spPr>
          <a:xfrm>
            <a:off x="1408272" y="2050582"/>
            <a:ext cx="1743822" cy="6818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dirty="0">
                <a:solidFill>
                  <a:schemeClr val="accent5"/>
                </a:solidFill>
              </a:rPr>
              <a:t>Στόχος</a:t>
            </a:r>
            <a:endParaRPr sz="3000" dirty="0">
              <a:solidFill>
                <a:schemeClr val="accent5"/>
              </a:solidFill>
            </a:endParaRP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4294967295"/>
          </p:nvPr>
        </p:nvSpPr>
        <p:spPr>
          <a:xfrm>
            <a:off x="335680" y="2576067"/>
            <a:ext cx="3655749" cy="18973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indent="0" algn="ctr">
              <a:buNone/>
            </a:pPr>
            <a:r>
              <a:rPr lang="el-GR" sz="1400" dirty="0">
                <a:solidFill>
                  <a:srgbClr val="263248"/>
                </a:solidFill>
              </a:rPr>
              <a:t>Δημιουργία </a:t>
            </a:r>
            <a:r>
              <a:rPr lang="el-GR" sz="1400" b="1" dirty="0">
                <a:solidFill>
                  <a:srgbClr val="263248"/>
                </a:solidFill>
              </a:rPr>
              <a:t>αμυντικού οικοσυστήματος καινοτομίας </a:t>
            </a:r>
          </a:p>
          <a:p>
            <a:pPr marL="76200" indent="0" algn="ctr">
              <a:buNone/>
            </a:pPr>
            <a:r>
              <a:rPr lang="el-GR" sz="1400" dirty="0">
                <a:solidFill>
                  <a:srgbClr val="263248"/>
                </a:solidFill>
              </a:rPr>
              <a:t>για την προώθηση και υποστήριξη της Έρευνας και Ανάπτυξης τεχνολογιών διττής χρήσης</a:t>
            </a:r>
          </a:p>
          <a:p>
            <a:pPr marL="76200" indent="0" algn="ctr">
              <a:buNone/>
            </a:pPr>
            <a:r>
              <a:rPr lang="el-GR" sz="1400" dirty="0">
                <a:solidFill>
                  <a:srgbClr val="263248"/>
                </a:solidFill>
              </a:rPr>
              <a:t>και την προμήθεια καινοτόμων προϊόντων για τις Ένοπλες Δυνάμεις</a:t>
            </a:r>
          </a:p>
        </p:txBody>
      </p:sp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33731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grpSp>
        <p:nvGrpSpPr>
          <p:cNvPr id="7" name="Google Shape;952;p46"/>
          <p:cNvGrpSpPr/>
          <p:nvPr/>
        </p:nvGrpSpPr>
        <p:grpSpPr>
          <a:xfrm>
            <a:off x="1736418" y="815045"/>
            <a:ext cx="1233390" cy="1201146"/>
            <a:chOff x="5961125" y="1623900"/>
            <a:chExt cx="427450" cy="448175"/>
          </a:xfrm>
        </p:grpSpPr>
        <p:sp>
          <p:nvSpPr>
            <p:cNvPr id="8" name="Google Shape;953;p46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54;p46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55;p46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56;p46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57;p46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58;p46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59;p46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Εικόνα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359" y="82571"/>
            <a:ext cx="447214" cy="512507"/>
          </a:xfrm>
          <a:prstGeom prst="rect">
            <a:avLst/>
          </a:prstGeom>
        </p:spPr>
      </p:pic>
      <p:sp>
        <p:nvSpPr>
          <p:cNvPr id="16" name="Google Shape;213;p13"/>
          <p:cNvSpPr txBox="1">
            <a:spLocks/>
          </p:cNvSpPr>
          <p:nvPr/>
        </p:nvSpPr>
        <p:spPr>
          <a:xfrm>
            <a:off x="5671871" y="133184"/>
            <a:ext cx="1743822" cy="681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Δομή</a:t>
            </a:r>
          </a:p>
        </p:txBody>
      </p:sp>
      <p:sp>
        <p:nvSpPr>
          <p:cNvPr id="18" name="Google Shape;285;p19"/>
          <p:cNvSpPr txBox="1">
            <a:spLocks/>
          </p:cNvSpPr>
          <p:nvPr/>
        </p:nvSpPr>
        <p:spPr>
          <a:xfrm>
            <a:off x="4607271" y="1458543"/>
            <a:ext cx="4348039" cy="847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Aft>
                <a:spcPts val="600"/>
              </a:spcAft>
              <a:buFont typeface="Roboto Condensed Light"/>
              <a:buNone/>
            </a:pPr>
            <a:r>
              <a:rPr lang="el-GR" sz="1200" b="1" dirty="0"/>
              <a:t>Μέτοχοι</a:t>
            </a:r>
          </a:p>
          <a:p>
            <a:pPr marL="285750" indent="-285750">
              <a:spcBef>
                <a:spcPts val="0"/>
              </a:spcBef>
              <a:buSzPct val="80000"/>
            </a:pPr>
            <a:r>
              <a:rPr lang="el-GR" sz="1200" dirty="0"/>
              <a:t>Ελληνικό Δημόσιο (ποσοστό 67%)</a:t>
            </a:r>
          </a:p>
          <a:p>
            <a:pPr marL="285750" indent="-285750">
              <a:spcBef>
                <a:spcPts val="0"/>
              </a:spcBef>
              <a:buSzPct val="80000"/>
            </a:pPr>
            <a:r>
              <a:rPr lang="el-GR" sz="1200" dirty="0"/>
              <a:t>Ελληνική Εταιρεία Συμμετοχών και Περιουσίας ΑΕ» (33%)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el-GR" sz="1200" dirty="0"/>
          </a:p>
        </p:txBody>
      </p:sp>
      <p:sp>
        <p:nvSpPr>
          <p:cNvPr id="20" name="Google Shape;286;p19"/>
          <p:cNvSpPr txBox="1">
            <a:spLocks/>
          </p:cNvSpPr>
          <p:nvPr/>
        </p:nvSpPr>
        <p:spPr>
          <a:xfrm>
            <a:off x="4607271" y="815045"/>
            <a:ext cx="4573011" cy="6434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  <a:buClr>
                <a:schemeClr val="accent4"/>
              </a:buClr>
              <a:buSzPct val="80000"/>
            </a:pPr>
            <a:r>
              <a:rPr lang="el-GR" sz="12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Νομικό Πλαίσιο Ανώνυμης Εταιρίας</a:t>
            </a:r>
          </a:p>
          <a:p>
            <a:pPr marL="285750" indent="-285750">
              <a:buClr>
                <a:schemeClr val="accent4"/>
              </a:buClr>
              <a:buSzPct val="80000"/>
              <a:buFont typeface="Roboto Condensed Light"/>
              <a:buChar char="▰"/>
            </a:pPr>
            <a:r>
              <a:rPr lang="el-GR" sz="1200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Διοικητικό Συμβούλιο, Γενική Συνέλευση, Όργανα και Επιτροπές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4590682" y="2246581"/>
            <a:ext cx="434803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80000"/>
            </a:pPr>
            <a:r>
              <a:rPr lang="el-GR" sz="12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Προσωπικό</a:t>
            </a:r>
          </a:p>
          <a:p>
            <a:pPr marL="285750" indent="-285750">
              <a:buClr>
                <a:schemeClr val="accent4"/>
              </a:buClr>
              <a:buSzPct val="80000"/>
              <a:buFont typeface="Roboto Condensed Light"/>
              <a:buChar char="▰"/>
            </a:pPr>
            <a:r>
              <a:rPr lang="el-GR" sz="1200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Δυνατότητα απόσπασης πολιτικού και στρατιωτικού προσωπικού ΥΠΕΘΑ με εξειδικευμένες γνώσεις</a:t>
            </a:r>
          </a:p>
          <a:p>
            <a:pPr marL="285750" indent="-285750">
              <a:buClr>
                <a:schemeClr val="accent4"/>
              </a:buClr>
              <a:buSzPct val="80000"/>
              <a:buFont typeface="Roboto Condensed Light"/>
              <a:buChar char="▰"/>
            </a:pPr>
            <a:r>
              <a:rPr lang="el-GR" sz="1200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Πρόβλεψη τοποθέτησης ειδικών επιστημόνων στα ερευνητικά κέντρα των ΕΔ κατά τη στρατιωτική θητεία τους</a:t>
            </a:r>
          </a:p>
        </p:txBody>
      </p:sp>
      <p:sp>
        <p:nvSpPr>
          <p:cNvPr id="22" name="Google Shape;285;p19"/>
          <p:cNvSpPr txBox="1">
            <a:spLocks/>
          </p:cNvSpPr>
          <p:nvPr/>
        </p:nvSpPr>
        <p:spPr>
          <a:xfrm>
            <a:off x="5285375" y="3231359"/>
            <a:ext cx="3753832" cy="12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None/>
            </a:pPr>
            <a:r>
              <a:rPr lang="el-GR" b="1" dirty="0"/>
              <a:t>Διασφάλιση μεγαλύτερης ευελιξίας για την εκπλήρωση της αποστολής του ΕΛΚΑΚ</a:t>
            </a:r>
            <a:endParaRPr lang="el-GR" dirty="0"/>
          </a:p>
        </p:txBody>
      </p:sp>
      <p:grpSp>
        <p:nvGrpSpPr>
          <p:cNvPr id="23" name="Google Shape;359;p24"/>
          <p:cNvGrpSpPr/>
          <p:nvPr/>
        </p:nvGrpSpPr>
        <p:grpSpPr>
          <a:xfrm rot="10800000">
            <a:off x="4840515" y="3492459"/>
            <a:ext cx="371601" cy="258998"/>
            <a:chOff x="2689942" y="1697043"/>
            <a:chExt cx="2379011" cy="1658117"/>
          </a:xfrm>
        </p:grpSpPr>
        <p:sp>
          <p:nvSpPr>
            <p:cNvPr id="24" name="Google Shape;361;p24"/>
            <p:cNvSpPr/>
            <p:nvPr/>
          </p:nvSpPr>
          <p:spPr>
            <a:xfrm rot="10800000" flipH="1">
              <a:off x="3905373" y="1697075"/>
              <a:ext cx="1163580" cy="1243802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5" name="Google Shape;363;p24"/>
            <p:cNvSpPr/>
            <p:nvPr/>
          </p:nvSpPr>
          <p:spPr>
            <a:xfrm flipH="1">
              <a:off x="2689942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6" name="Google Shape;364;p24"/>
            <p:cNvSpPr/>
            <p:nvPr/>
          </p:nvSpPr>
          <p:spPr>
            <a:xfrm rot="10800000">
              <a:off x="2689947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0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Αποστολή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4" y="1327350"/>
            <a:ext cx="6555927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indent="0" algn="just">
              <a:buNone/>
            </a:pPr>
            <a:endParaRPr lang="el-GR" sz="1600" dirty="0">
              <a:solidFill>
                <a:schemeClr val="accent1"/>
              </a:solidFill>
            </a:endParaRPr>
          </a:p>
          <a:p>
            <a:r>
              <a:rPr lang="el-GR" sz="1600" dirty="0">
                <a:solidFill>
                  <a:schemeClr val="accent1"/>
                </a:solidFill>
              </a:rPr>
              <a:t>Καλλιέργεια εγχώριου </a:t>
            </a:r>
            <a:r>
              <a:rPr lang="el-GR" sz="1600" b="1" dirty="0">
                <a:solidFill>
                  <a:schemeClr val="accent1"/>
                </a:solidFill>
              </a:rPr>
              <a:t>Οικοσυστήματος Αμυντικής Καινοτομίας           </a:t>
            </a:r>
            <a:r>
              <a:rPr lang="el-GR" sz="1600" dirty="0">
                <a:solidFill>
                  <a:schemeClr val="accent1"/>
                </a:solidFill>
              </a:rPr>
              <a:t>με έμφαση στις προηγμένες τεχνολογίες διττής χρήσης (</a:t>
            </a:r>
            <a:r>
              <a:rPr lang="el-GR" sz="1600" dirty="0" err="1">
                <a:solidFill>
                  <a:schemeClr val="accent1"/>
                </a:solidFill>
              </a:rPr>
              <a:t>dual</a:t>
            </a:r>
            <a:r>
              <a:rPr lang="el-GR" sz="1600" dirty="0">
                <a:solidFill>
                  <a:schemeClr val="accent1"/>
                </a:solidFill>
              </a:rPr>
              <a:t> </a:t>
            </a:r>
            <a:r>
              <a:rPr lang="el-GR" sz="1600" dirty="0" err="1">
                <a:solidFill>
                  <a:schemeClr val="accent1"/>
                </a:solidFill>
              </a:rPr>
              <a:t>use</a:t>
            </a:r>
            <a:r>
              <a:rPr lang="el-GR" sz="1600" dirty="0">
                <a:solidFill>
                  <a:schemeClr val="accent1"/>
                </a:solidFill>
              </a:rPr>
              <a:t> </a:t>
            </a:r>
            <a:r>
              <a:rPr lang="el-GR" sz="1600" dirty="0" err="1">
                <a:solidFill>
                  <a:schemeClr val="accent1"/>
                </a:solidFill>
              </a:rPr>
              <a:t>tech</a:t>
            </a:r>
            <a:r>
              <a:rPr lang="el-GR" sz="1600" dirty="0">
                <a:solidFill>
                  <a:schemeClr val="accent1"/>
                </a:solidFill>
              </a:rPr>
              <a:t>) κατά τα διεθνή πρότυπα</a:t>
            </a:r>
          </a:p>
          <a:p>
            <a:r>
              <a:rPr lang="el-GR" sz="1600" dirty="0">
                <a:solidFill>
                  <a:schemeClr val="accent1"/>
                </a:solidFill>
              </a:rPr>
              <a:t>Ανάπτυξη</a:t>
            </a:r>
            <a:r>
              <a:rPr lang="el-GR" sz="1600" dirty="0"/>
              <a:t> </a:t>
            </a:r>
            <a:r>
              <a:rPr lang="el-GR" sz="1600" dirty="0">
                <a:solidFill>
                  <a:schemeClr val="accent1"/>
                </a:solidFill>
              </a:rPr>
              <a:t>χρηματοδοτικών και μη χρηματοδοτικών εργαλείων για τη μεταφορά τεχνολογίας μεταξύ των καινοτόμων/νεοφυών επιχειρήσεων και αμυντικών βιομηχανιών</a:t>
            </a:r>
          </a:p>
          <a:p>
            <a:r>
              <a:rPr lang="el-GR" sz="1600" dirty="0">
                <a:solidFill>
                  <a:schemeClr val="accent1"/>
                </a:solidFill>
              </a:rPr>
              <a:t>Συνεργασία με ΑΕΙ, Ερευνητικά Κέντρα και Ανώτατες Σχολές των Ενόπλων Δυνάμεων, της χώρας και της αλλοδαπής</a:t>
            </a:r>
          </a:p>
          <a:p>
            <a:r>
              <a:rPr lang="el-GR" sz="1600" b="1" dirty="0">
                <a:solidFill>
                  <a:schemeClr val="accent1"/>
                </a:solidFill>
              </a:rPr>
              <a:t>Δυνατότητα Ενόπλων Δυνάμεων για προμήθεια καινοτόμων προϊόντων για αμυντική εφαρμογή</a:t>
            </a:r>
          </a:p>
          <a:p>
            <a:pPr algn="just"/>
            <a:endParaRPr lang="el-GR" sz="1600" dirty="0">
              <a:solidFill>
                <a:schemeClr val="accent1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l-GR" sz="16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351829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359" y="522514"/>
            <a:ext cx="447214" cy="51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7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100"/>
                    </a14:imgEffect>
                    <a14:imgEffect>
                      <a14:saturation sat="63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600" b="1" dirty="0"/>
              <a:t>Οικοσύστημα Αμυντικής Καινοτομίας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>
          <a:xfrm>
            <a:off x="7618000" y="4636500"/>
            <a:ext cx="1330057" cy="315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 dirty="0"/>
          </a:p>
        </p:txBody>
      </p:sp>
      <p:sp>
        <p:nvSpPr>
          <p:cNvPr id="7" name="Οβάλ 6"/>
          <p:cNvSpPr/>
          <p:nvPr/>
        </p:nvSpPr>
        <p:spPr>
          <a:xfrm>
            <a:off x="4012018" y="1580707"/>
            <a:ext cx="1339702" cy="1360967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solidFill>
              <a:srgbClr val="7E8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Θέση κειμένου 1"/>
          <p:cNvSpPr txBox="1">
            <a:spLocks/>
          </p:cNvSpPr>
          <p:nvPr/>
        </p:nvSpPr>
        <p:spPr>
          <a:xfrm>
            <a:off x="3852799" y="2103390"/>
            <a:ext cx="17028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Roboto Condensed Light"/>
              <a:buNone/>
              <a:defRPr sz="13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el-GR" sz="2800" b="1" dirty="0"/>
              <a:t>ΕΛΚΑΚ</a:t>
            </a:r>
          </a:p>
        </p:txBody>
      </p:sp>
      <p:sp>
        <p:nvSpPr>
          <p:cNvPr id="10" name="Οβάλ 9"/>
          <p:cNvSpPr/>
          <p:nvPr/>
        </p:nvSpPr>
        <p:spPr>
          <a:xfrm>
            <a:off x="6443331" y="2096301"/>
            <a:ext cx="463087" cy="434247"/>
          </a:xfrm>
          <a:prstGeom prst="ellipse">
            <a:avLst/>
          </a:prstGeom>
          <a:solidFill>
            <a:srgbClr val="627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/>
          <p:cNvSpPr/>
          <p:nvPr/>
        </p:nvSpPr>
        <p:spPr>
          <a:xfrm>
            <a:off x="5816008" y="715926"/>
            <a:ext cx="542262" cy="467832"/>
          </a:xfrm>
          <a:prstGeom prst="ellipse">
            <a:avLst/>
          </a:prstGeom>
          <a:solidFill>
            <a:srgbClr val="717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/>
          <p:cNvSpPr/>
          <p:nvPr/>
        </p:nvSpPr>
        <p:spPr>
          <a:xfrm>
            <a:off x="3104706" y="715926"/>
            <a:ext cx="531629" cy="467832"/>
          </a:xfrm>
          <a:prstGeom prst="ellipse">
            <a:avLst/>
          </a:prstGeom>
          <a:solidFill>
            <a:srgbClr val="7E8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/>
          <p:cNvSpPr/>
          <p:nvPr/>
        </p:nvSpPr>
        <p:spPr>
          <a:xfrm>
            <a:off x="2538477" y="2062716"/>
            <a:ext cx="531629" cy="467832"/>
          </a:xfrm>
          <a:prstGeom prst="ellipse">
            <a:avLst/>
          </a:prstGeom>
          <a:solidFill>
            <a:srgbClr val="758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/>
          <p:cNvSpPr/>
          <p:nvPr/>
        </p:nvSpPr>
        <p:spPr>
          <a:xfrm>
            <a:off x="3104705" y="3422532"/>
            <a:ext cx="531629" cy="467832"/>
          </a:xfrm>
          <a:prstGeom prst="ellipse">
            <a:avLst/>
          </a:prstGeom>
          <a:solidFill>
            <a:srgbClr val="758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/>
          <p:cNvSpPr/>
          <p:nvPr/>
        </p:nvSpPr>
        <p:spPr>
          <a:xfrm>
            <a:off x="5826641" y="3422532"/>
            <a:ext cx="531629" cy="467832"/>
          </a:xfrm>
          <a:prstGeom prst="ellipse">
            <a:avLst/>
          </a:prstGeom>
          <a:solidFill>
            <a:srgbClr val="707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/>
          <p:cNvSpPr/>
          <p:nvPr/>
        </p:nvSpPr>
        <p:spPr>
          <a:xfrm>
            <a:off x="5491717" y="391920"/>
            <a:ext cx="1119963" cy="1115843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βάλ 16"/>
          <p:cNvSpPr/>
          <p:nvPr/>
        </p:nvSpPr>
        <p:spPr>
          <a:xfrm>
            <a:off x="6065874" y="1724329"/>
            <a:ext cx="1119963" cy="1115843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Θέση κειμένου 1"/>
          <p:cNvSpPr txBox="1">
            <a:spLocks/>
          </p:cNvSpPr>
          <p:nvPr/>
        </p:nvSpPr>
        <p:spPr>
          <a:xfrm>
            <a:off x="6051698" y="1966649"/>
            <a:ext cx="1134139" cy="549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Roboto Condensed Light"/>
              <a:buNone/>
              <a:defRPr sz="13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/>
            <a:r>
              <a:rPr lang="el-GR" sz="1400" b="1" dirty="0">
                <a:solidFill>
                  <a:srgbClr val="263248"/>
                </a:solidFill>
              </a:rPr>
              <a:t>Εταιρείες Καινοτομίας</a:t>
            </a:r>
            <a:endParaRPr lang="el-GR" sz="1400" dirty="0">
              <a:solidFill>
                <a:srgbClr val="263248"/>
              </a:solidFill>
            </a:endParaRPr>
          </a:p>
        </p:txBody>
      </p:sp>
      <p:sp>
        <p:nvSpPr>
          <p:cNvPr id="20" name="Οβάλ 19"/>
          <p:cNvSpPr/>
          <p:nvPr/>
        </p:nvSpPr>
        <p:spPr>
          <a:xfrm>
            <a:off x="5576863" y="3165126"/>
            <a:ext cx="1119963" cy="1115843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 18"/>
          <p:cNvSpPr/>
          <p:nvPr/>
        </p:nvSpPr>
        <p:spPr>
          <a:xfrm>
            <a:off x="5450754" y="3358366"/>
            <a:ext cx="13721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Αμυντικά </a:t>
            </a:r>
            <a:r>
              <a:rPr lang="el-GR" sz="1300" b="1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Οικοσυστήματα</a:t>
            </a:r>
            <a:r>
              <a:rPr lang="el-GR" b="1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εξωτερικού</a:t>
            </a:r>
          </a:p>
        </p:txBody>
      </p:sp>
      <p:sp>
        <p:nvSpPr>
          <p:cNvPr id="23" name="Οβάλ 22"/>
          <p:cNvSpPr/>
          <p:nvPr/>
        </p:nvSpPr>
        <p:spPr>
          <a:xfrm>
            <a:off x="2734760" y="3105614"/>
            <a:ext cx="1119963" cy="1115843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Θέση κειμένου 1"/>
          <p:cNvSpPr txBox="1">
            <a:spLocks/>
          </p:cNvSpPr>
          <p:nvPr/>
        </p:nvSpPr>
        <p:spPr>
          <a:xfrm>
            <a:off x="2720584" y="3347934"/>
            <a:ext cx="1134139" cy="549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Roboto Condensed Light"/>
              <a:buNone/>
              <a:defRPr sz="13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/>
            <a:r>
              <a:rPr lang="el-GR" sz="1400" b="1" dirty="0">
                <a:solidFill>
                  <a:srgbClr val="263248"/>
                </a:solidFill>
              </a:rPr>
              <a:t>Αμυντική Βιομηχανία</a:t>
            </a:r>
            <a:endParaRPr lang="el-GR" sz="1400" dirty="0">
              <a:solidFill>
                <a:srgbClr val="263248"/>
              </a:solidFill>
            </a:endParaRPr>
          </a:p>
        </p:txBody>
      </p:sp>
      <p:sp>
        <p:nvSpPr>
          <p:cNvPr id="26" name="Οβάλ 25"/>
          <p:cNvSpPr/>
          <p:nvPr/>
        </p:nvSpPr>
        <p:spPr>
          <a:xfrm>
            <a:off x="2243468" y="1762545"/>
            <a:ext cx="1119963" cy="1115843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Θέση κειμένου 1"/>
          <p:cNvSpPr txBox="1">
            <a:spLocks/>
          </p:cNvSpPr>
          <p:nvPr/>
        </p:nvSpPr>
        <p:spPr>
          <a:xfrm>
            <a:off x="2186829" y="1806135"/>
            <a:ext cx="1216171" cy="56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Roboto Condensed Light"/>
              <a:buNone/>
              <a:defRPr sz="13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/>
            <a:r>
              <a:rPr lang="el-GR" sz="1600" b="1" dirty="0">
                <a:solidFill>
                  <a:srgbClr val="263248"/>
                </a:solidFill>
              </a:rPr>
              <a:t>ΥΠΕΘΑ</a:t>
            </a:r>
          </a:p>
        </p:txBody>
      </p:sp>
      <p:sp>
        <p:nvSpPr>
          <p:cNvPr id="29" name="Οβάλ 28"/>
          <p:cNvSpPr/>
          <p:nvPr/>
        </p:nvSpPr>
        <p:spPr>
          <a:xfrm>
            <a:off x="2824713" y="347342"/>
            <a:ext cx="1119963" cy="1115843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Θέση κειμένου 1"/>
          <p:cNvSpPr txBox="1">
            <a:spLocks/>
          </p:cNvSpPr>
          <p:nvPr/>
        </p:nvSpPr>
        <p:spPr>
          <a:xfrm>
            <a:off x="5422604" y="628594"/>
            <a:ext cx="1272365" cy="549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Roboto Condensed Light"/>
              <a:buNone/>
              <a:defRPr sz="13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/>
            <a:r>
              <a:rPr lang="el-GR" sz="1400" b="1" dirty="0">
                <a:solidFill>
                  <a:srgbClr val="263248"/>
                </a:solidFill>
              </a:rPr>
              <a:t>Εργαλεία </a:t>
            </a:r>
            <a:r>
              <a:rPr lang="el-GR" sz="1200" b="1" dirty="0">
                <a:solidFill>
                  <a:srgbClr val="263248"/>
                </a:solidFill>
              </a:rPr>
              <a:t>Χρηματοδότησης</a:t>
            </a:r>
            <a:endParaRPr lang="el-GR" sz="1200" dirty="0">
              <a:solidFill>
                <a:srgbClr val="263248"/>
              </a:solidFill>
            </a:endParaRPr>
          </a:p>
        </p:txBody>
      </p:sp>
      <p:pic>
        <p:nvPicPr>
          <p:cNvPr id="31" name="Εικόνα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359" y="82571"/>
            <a:ext cx="447214" cy="512507"/>
          </a:xfrm>
          <a:prstGeom prst="rect">
            <a:avLst/>
          </a:prstGeom>
        </p:spPr>
      </p:pic>
      <p:pic>
        <p:nvPicPr>
          <p:cNvPr id="40" name="Εικόνα 39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05000"/>
                    </a14:imgEffect>
                  </a14:imgLayer>
                </a14:imgProps>
              </a:ext>
            </a:extLst>
          </a:blip>
          <a:srcRect l="29675" t="17749" r="30680" b="11864"/>
          <a:stretch/>
        </p:blipFill>
        <p:spPr>
          <a:xfrm>
            <a:off x="561163" y="2733020"/>
            <a:ext cx="1108061" cy="1779344"/>
          </a:xfrm>
          <a:prstGeom prst="rect">
            <a:avLst/>
          </a:prstGeom>
        </p:spPr>
      </p:pic>
      <p:grpSp>
        <p:nvGrpSpPr>
          <p:cNvPr id="32" name="Google Shape;359;p24"/>
          <p:cNvGrpSpPr/>
          <p:nvPr/>
        </p:nvGrpSpPr>
        <p:grpSpPr>
          <a:xfrm rot="8900613">
            <a:off x="3697414" y="3160739"/>
            <a:ext cx="199634" cy="135585"/>
            <a:chOff x="2689942" y="1697043"/>
            <a:chExt cx="2379012" cy="1658117"/>
          </a:xfrm>
          <a:solidFill>
            <a:srgbClr val="00B0F0"/>
          </a:solidFill>
        </p:grpSpPr>
        <p:sp>
          <p:nvSpPr>
            <p:cNvPr id="33" name="Google Shape;361;p24"/>
            <p:cNvSpPr/>
            <p:nvPr/>
          </p:nvSpPr>
          <p:spPr>
            <a:xfrm rot="10800000" flipH="1">
              <a:off x="3905378" y="1697069"/>
              <a:ext cx="1163576" cy="124379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4" name="Google Shape;363;p24"/>
            <p:cNvSpPr/>
            <p:nvPr/>
          </p:nvSpPr>
          <p:spPr>
            <a:xfrm flipH="1">
              <a:off x="26899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5" name="Google Shape;364;p24"/>
            <p:cNvSpPr/>
            <p:nvPr/>
          </p:nvSpPr>
          <p:spPr>
            <a:xfrm rot="10800000">
              <a:off x="2689947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6" name="Google Shape;359;p24"/>
          <p:cNvGrpSpPr/>
          <p:nvPr/>
        </p:nvGrpSpPr>
        <p:grpSpPr>
          <a:xfrm rot="10800000">
            <a:off x="3377701" y="2221025"/>
            <a:ext cx="199634" cy="135585"/>
            <a:chOff x="2689942" y="1697043"/>
            <a:chExt cx="2379012" cy="1658117"/>
          </a:xfrm>
          <a:solidFill>
            <a:srgbClr val="92D050"/>
          </a:solidFill>
        </p:grpSpPr>
        <p:sp>
          <p:nvSpPr>
            <p:cNvPr id="37" name="Google Shape;361;p24"/>
            <p:cNvSpPr/>
            <p:nvPr/>
          </p:nvSpPr>
          <p:spPr>
            <a:xfrm rot="10800000" flipH="1">
              <a:off x="3905379" y="1697067"/>
              <a:ext cx="1163575" cy="124379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8" name="Google Shape;363;p24"/>
            <p:cNvSpPr/>
            <p:nvPr/>
          </p:nvSpPr>
          <p:spPr>
            <a:xfrm flipH="1">
              <a:off x="26899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9" name="Google Shape;364;p24"/>
            <p:cNvSpPr/>
            <p:nvPr/>
          </p:nvSpPr>
          <p:spPr>
            <a:xfrm rot="10800000">
              <a:off x="2689947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1" name="Google Shape;359;p24"/>
          <p:cNvGrpSpPr/>
          <p:nvPr/>
        </p:nvGrpSpPr>
        <p:grpSpPr>
          <a:xfrm rot="13559893">
            <a:off x="3700539" y="1343595"/>
            <a:ext cx="199634" cy="135585"/>
            <a:chOff x="2689942" y="1697043"/>
            <a:chExt cx="2379012" cy="1658117"/>
          </a:xfrm>
          <a:solidFill>
            <a:srgbClr val="FFFF99"/>
          </a:solidFill>
        </p:grpSpPr>
        <p:sp>
          <p:nvSpPr>
            <p:cNvPr id="42" name="Google Shape;361;p24"/>
            <p:cNvSpPr/>
            <p:nvPr/>
          </p:nvSpPr>
          <p:spPr>
            <a:xfrm rot="10800000" flipH="1">
              <a:off x="3905379" y="1697067"/>
              <a:ext cx="1163575" cy="124379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" name="Google Shape;363;p24"/>
            <p:cNvSpPr/>
            <p:nvPr/>
          </p:nvSpPr>
          <p:spPr>
            <a:xfrm flipH="1">
              <a:off x="26899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4" name="Google Shape;364;p24"/>
            <p:cNvSpPr/>
            <p:nvPr/>
          </p:nvSpPr>
          <p:spPr>
            <a:xfrm rot="10800000">
              <a:off x="2689947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6" name="Google Shape;359;p24"/>
          <p:cNvGrpSpPr/>
          <p:nvPr/>
        </p:nvGrpSpPr>
        <p:grpSpPr>
          <a:xfrm rot="19421017">
            <a:off x="5497963" y="1351936"/>
            <a:ext cx="199634" cy="135585"/>
            <a:chOff x="2689942" y="1697043"/>
            <a:chExt cx="2379012" cy="1658117"/>
          </a:xfrm>
          <a:solidFill>
            <a:schemeClr val="accent5"/>
          </a:solidFill>
        </p:grpSpPr>
        <p:sp>
          <p:nvSpPr>
            <p:cNvPr id="47" name="Google Shape;361;p24"/>
            <p:cNvSpPr/>
            <p:nvPr/>
          </p:nvSpPr>
          <p:spPr>
            <a:xfrm rot="10800000" flipH="1">
              <a:off x="3905379" y="1697067"/>
              <a:ext cx="1163575" cy="124379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8" name="Google Shape;363;p24"/>
            <p:cNvSpPr/>
            <p:nvPr/>
          </p:nvSpPr>
          <p:spPr>
            <a:xfrm flipH="1">
              <a:off x="26899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9" name="Google Shape;364;p24"/>
            <p:cNvSpPr/>
            <p:nvPr/>
          </p:nvSpPr>
          <p:spPr>
            <a:xfrm rot="10800000">
              <a:off x="2689947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50" name="Google Shape;359;p24"/>
          <p:cNvGrpSpPr/>
          <p:nvPr/>
        </p:nvGrpSpPr>
        <p:grpSpPr>
          <a:xfrm rot="177845">
            <a:off x="5855780" y="2252673"/>
            <a:ext cx="199634" cy="135585"/>
            <a:chOff x="2689942" y="1697043"/>
            <a:chExt cx="2379012" cy="1658117"/>
          </a:xfrm>
          <a:solidFill>
            <a:srgbClr val="C00000"/>
          </a:solidFill>
        </p:grpSpPr>
        <p:sp>
          <p:nvSpPr>
            <p:cNvPr id="51" name="Google Shape;361;p24"/>
            <p:cNvSpPr/>
            <p:nvPr/>
          </p:nvSpPr>
          <p:spPr>
            <a:xfrm rot="10800000" flipH="1">
              <a:off x="3905379" y="1697067"/>
              <a:ext cx="1163575" cy="124379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2" name="Google Shape;363;p24"/>
            <p:cNvSpPr/>
            <p:nvPr/>
          </p:nvSpPr>
          <p:spPr>
            <a:xfrm flipH="1">
              <a:off x="26899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3" name="Google Shape;364;p24"/>
            <p:cNvSpPr/>
            <p:nvPr/>
          </p:nvSpPr>
          <p:spPr>
            <a:xfrm rot="10800000">
              <a:off x="2689947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54" name="Google Shape;359;p24"/>
          <p:cNvGrpSpPr/>
          <p:nvPr/>
        </p:nvGrpSpPr>
        <p:grpSpPr>
          <a:xfrm rot="2909996">
            <a:off x="5556299" y="3182234"/>
            <a:ext cx="199634" cy="135585"/>
            <a:chOff x="2689942" y="1697043"/>
            <a:chExt cx="2379012" cy="1658117"/>
          </a:xfrm>
          <a:solidFill>
            <a:srgbClr val="7030A0"/>
          </a:solidFill>
        </p:grpSpPr>
        <p:sp>
          <p:nvSpPr>
            <p:cNvPr id="55" name="Google Shape;361;p24"/>
            <p:cNvSpPr/>
            <p:nvPr/>
          </p:nvSpPr>
          <p:spPr>
            <a:xfrm rot="10800000" flipH="1">
              <a:off x="3905379" y="1697067"/>
              <a:ext cx="1163575" cy="124379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" name="Google Shape;363;p24"/>
            <p:cNvSpPr/>
            <p:nvPr/>
          </p:nvSpPr>
          <p:spPr>
            <a:xfrm flipH="1">
              <a:off x="26899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7" name="Google Shape;364;p24"/>
            <p:cNvSpPr/>
            <p:nvPr/>
          </p:nvSpPr>
          <p:spPr>
            <a:xfrm rot="10800000">
              <a:off x="2689947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25" name="Ορθογώνιο 24"/>
          <p:cNvSpPr/>
          <p:nvPr/>
        </p:nvSpPr>
        <p:spPr>
          <a:xfrm>
            <a:off x="2205137" y="2194055"/>
            <a:ext cx="1179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/>
            <a:r>
              <a:rPr lang="el-GR" sz="1200" b="1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ΓΕΕΘΑ</a:t>
            </a:r>
          </a:p>
          <a:p>
            <a:pPr marL="0" indent="0" algn="ctr"/>
            <a:r>
              <a:rPr lang="el-GR" sz="1200" b="1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ΓΕΣ – ΓΕΑ - ΓΕΝ</a:t>
            </a:r>
          </a:p>
        </p:txBody>
      </p:sp>
      <p:sp>
        <p:nvSpPr>
          <p:cNvPr id="16" name="Θέση κειμένου 1"/>
          <p:cNvSpPr txBox="1">
            <a:spLocks/>
          </p:cNvSpPr>
          <p:nvPr/>
        </p:nvSpPr>
        <p:spPr>
          <a:xfrm>
            <a:off x="2811769" y="591373"/>
            <a:ext cx="1134139" cy="549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Roboto Condensed Light"/>
              <a:buNone/>
              <a:defRPr sz="13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/>
            <a:r>
              <a:rPr lang="el-GR" sz="1400" b="1" dirty="0">
                <a:solidFill>
                  <a:srgbClr val="263248"/>
                </a:solidFill>
              </a:rPr>
              <a:t>ΑΣΕΙ</a:t>
            </a:r>
          </a:p>
          <a:p>
            <a:pPr marL="0" indent="0" algn="ctr"/>
            <a:r>
              <a:rPr lang="el-GR" sz="1400" b="1" dirty="0">
                <a:solidFill>
                  <a:srgbClr val="263248"/>
                </a:solidFill>
              </a:rPr>
              <a:t>Ερευνητικά Κέντρα Ε.Δ</a:t>
            </a:r>
            <a:r>
              <a:rPr lang="el-GR" sz="1400" b="1" dirty="0">
                <a:solidFill>
                  <a:schemeClr val="bg1"/>
                </a:solidFill>
              </a:rPr>
              <a:t>.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0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Διαδικασία προμήθειας καινοτόμων προϊόντων για τις Ένοπλες Δυνάμεις</a:t>
            </a:r>
          </a:p>
        </p:txBody>
      </p:sp>
      <p:sp>
        <p:nvSpPr>
          <p:cNvPr id="24" name="Google Shape;608;p38"/>
          <p:cNvSpPr txBox="1">
            <a:spLocks/>
          </p:cNvSpPr>
          <p:nvPr/>
        </p:nvSpPr>
        <p:spPr>
          <a:xfrm>
            <a:off x="7618000" y="4656655"/>
            <a:ext cx="1310922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sp>
        <p:nvSpPr>
          <p:cNvPr id="25" name="Google Shape;609;p38"/>
          <p:cNvSpPr/>
          <p:nvPr/>
        </p:nvSpPr>
        <p:spPr>
          <a:xfrm>
            <a:off x="0" y="20554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610;p38"/>
          <p:cNvSpPr/>
          <p:nvPr/>
        </p:nvSpPr>
        <p:spPr>
          <a:xfrm>
            <a:off x="0" y="20554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611;p38"/>
          <p:cNvGrpSpPr/>
          <p:nvPr/>
        </p:nvGrpSpPr>
        <p:grpSpPr>
          <a:xfrm>
            <a:off x="1786339" y="1387801"/>
            <a:ext cx="473400" cy="473400"/>
            <a:chOff x="1786339" y="1703401"/>
            <a:chExt cx="473400" cy="473400"/>
          </a:xfrm>
        </p:grpSpPr>
        <p:sp>
          <p:nvSpPr>
            <p:cNvPr id="28" name="Google Shape;612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9" name="Google Shape;613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</a:t>
              </a:r>
              <a:endParaRPr sz="1000" b="1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0" name="Google Shape;614;p38"/>
          <p:cNvGrpSpPr/>
          <p:nvPr/>
        </p:nvGrpSpPr>
        <p:grpSpPr>
          <a:xfrm>
            <a:off x="3814414" y="1387801"/>
            <a:ext cx="473400" cy="473400"/>
            <a:chOff x="3814414" y="1703401"/>
            <a:chExt cx="473400" cy="473400"/>
          </a:xfrm>
        </p:grpSpPr>
        <p:sp>
          <p:nvSpPr>
            <p:cNvPr id="31" name="Google Shape;615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2" name="Google Shape;616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3</a:t>
              </a:r>
              <a:endParaRPr sz="1000" b="1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3" name="Google Shape;617;p38"/>
          <p:cNvGrpSpPr/>
          <p:nvPr/>
        </p:nvGrpSpPr>
        <p:grpSpPr>
          <a:xfrm>
            <a:off x="5842489" y="1387801"/>
            <a:ext cx="473400" cy="473400"/>
            <a:chOff x="5842489" y="1703401"/>
            <a:chExt cx="473400" cy="473400"/>
          </a:xfrm>
        </p:grpSpPr>
        <p:sp>
          <p:nvSpPr>
            <p:cNvPr id="34" name="Google Shape;618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5" name="Google Shape;619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5</a:t>
              </a:r>
              <a:endParaRPr sz="1000" b="1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6" name="Google Shape;620;p38"/>
          <p:cNvGrpSpPr/>
          <p:nvPr/>
        </p:nvGrpSpPr>
        <p:grpSpPr>
          <a:xfrm>
            <a:off x="7020792" y="3238369"/>
            <a:ext cx="473400" cy="473400"/>
            <a:chOff x="6880814" y="3576300"/>
            <a:chExt cx="473400" cy="473400"/>
          </a:xfrm>
        </p:grpSpPr>
        <p:sp>
          <p:nvSpPr>
            <p:cNvPr id="37" name="Google Shape;621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8" name="Google Shape;622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6</a:t>
              </a:r>
              <a:endParaRPr sz="1000" b="1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9" name="Google Shape;623;p38"/>
          <p:cNvGrpSpPr/>
          <p:nvPr/>
        </p:nvGrpSpPr>
        <p:grpSpPr>
          <a:xfrm>
            <a:off x="4852739" y="3260700"/>
            <a:ext cx="473400" cy="473400"/>
            <a:chOff x="4852739" y="3576300"/>
            <a:chExt cx="473400" cy="473400"/>
          </a:xfrm>
        </p:grpSpPr>
        <p:sp>
          <p:nvSpPr>
            <p:cNvPr id="40" name="Google Shape;624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1" name="Google Shape;625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4</a:t>
              </a:r>
              <a:endParaRPr sz="1000" b="1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2" name="Google Shape;626;p38"/>
          <p:cNvGrpSpPr/>
          <p:nvPr/>
        </p:nvGrpSpPr>
        <p:grpSpPr>
          <a:xfrm>
            <a:off x="2824664" y="3260700"/>
            <a:ext cx="473400" cy="473400"/>
            <a:chOff x="2824664" y="3576300"/>
            <a:chExt cx="473400" cy="473400"/>
          </a:xfrm>
        </p:grpSpPr>
        <p:sp>
          <p:nvSpPr>
            <p:cNvPr id="43" name="Google Shape;627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4" name="Google Shape;628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</a:t>
              </a:r>
              <a:endParaRPr sz="1000" b="1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985020" y="641301"/>
            <a:ext cx="1972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Γενικά Επιτελεία</a:t>
            </a:r>
            <a:endParaRPr lang="el-GR" sz="1200" b="1" dirty="0"/>
          </a:p>
          <a:p>
            <a:r>
              <a:rPr lang="el-GR" sz="12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Αίτημα προς το ΕΛΚΑΚ</a:t>
            </a:r>
            <a:r>
              <a:rPr lang="en-US" sz="12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l-GR" sz="12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για την αντιμετώπιση</a:t>
            </a:r>
            <a:r>
              <a:rPr lang="en-US" sz="12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l-GR" sz="12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επιχειρησιακής ανάγκης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57080" y="3411659"/>
            <a:ext cx="2451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rgbClr val="263248"/>
                </a:solidFill>
                <a:latin typeface="Roboto Condensed"/>
                <a:ea typeface="Roboto Condensed"/>
              </a:rPr>
              <a:t>ΕΛΚΑΚ</a:t>
            </a:r>
            <a:endParaRPr lang="el-GR" sz="1200" b="1" dirty="0"/>
          </a:p>
          <a:p>
            <a:pPr marL="171450" indent="-1714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l-GR" sz="12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Διερεύνηση τεχνολογικών δυνατοτήτων με φορείς Οικοσυστήματος </a:t>
            </a:r>
          </a:p>
          <a:p>
            <a:pPr marL="171450" indent="-1714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l-GR" sz="12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Πρόταση τεχνολογικής λύσης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122448" y="660870"/>
            <a:ext cx="197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ΣΑΓΕ</a:t>
            </a:r>
            <a:endParaRPr lang="el-GR" sz="1200" b="1" dirty="0"/>
          </a:p>
          <a:p>
            <a:r>
              <a:rPr lang="el-GR" sz="12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Έγκριση υιοθέτησης της τεχνολογικής λύσης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73457" y="3411659"/>
            <a:ext cx="1351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ΕΛΚΑΚ</a:t>
            </a:r>
            <a:endParaRPr lang="el-GR" sz="1200" b="1" dirty="0"/>
          </a:p>
          <a:p>
            <a:r>
              <a:rPr lang="el-GR" sz="12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Διενέργεια </a:t>
            </a:r>
          </a:p>
          <a:p>
            <a:r>
              <a:rPr lang="el-GR" sz="12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Διαγωνιστικής </a:t>
            </a:r>
          </a:p>
          <a:p>
            <a:r>
              <a:rPr lang="el-GR" sz="12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Διαδικασίας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284872" y="645196"/>
            <a:ext cx="197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Ανάδοχος Εταιρία ή</a:t>
            </a:r>
          </a:p>
          <a:p>
            <a:r>
              <a:rPr lang="el-GR" sz="1200" b="1" dirty="0">
                <a:solidFill>
                  <a:srgbClr val="263248"/>
                </a:solidFill>
                <a:latin typeface="Roboto Condensed"/>
                <a:ea typeface="Roboto Condensed"/>
              </a:rPr>
              <a:t>ΑΣΕΙ/Ερευνητικά Κέντρα ΕΔ</a:t>
            </a:r>
            <a:endParaRPr lang="el-GR" sz="1200" b="1" dirty="0"/>
          </a:p>
          <a:p>
            <a:r>
              <a:rPr lang="el-GR" sz="12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Ανάπτυξη Πρωτοτύπου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666410" y="3409305"/>
            <a:ext cx="2069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rgbClr val="263248"/>
                </a:solidFill>
                <a:latin typeface="Roboto Condensed"/>
                <a:ea typeface="Roboto Condensed"/>
              </a:rPr>
              <a:t>Ένοπλες Δυνάμεις</a:t>
            </a:r>
            <a:endParaRPr lang="el-GR" sz="1200" b="1" dirty="0"/>
          </a:p>
          <a:p>
            <a:pPr marL="180975" indent="-180975">
              <a:buClr>
                <a:srgbClr val="263248"/>
              </a:buClr>
              <a:buFont typeface="Wingdings" panose="05000000000000000000" pitchFamily="2" charset="2"/>
              <a:buChar char="§"/>
            </a:pPr>
            <a:r>
              <a:rPr lang="el-GR" sz="12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Δοκιμή Πρωτοτύπου</a:t>
            </a:r>
          </a:p>
          <a:p>
            <a:pPr marL="180975" indent="-180975">
              <a:buClr>
                <a:srgbClr val="263248"/>
              </a:buClr>
              <a:buFont typeface="Wingdings" panose="05000000000000000000" pitchFamily="2" charset="2"/>
              <a:buChar char="§"/>
            </a:pPr>
            <a:r>
              <a:rPr lang="el-GR" sz="12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Αποδοχή/Απόρριψη ή προσδιορισμός απαραίτητων βελτιώσεων</a:t>
            </a:r>
          </a:p>
          <a:p>
            <a:endParaRPr lang="el-GR" sz="1200" dirty="0">
              <a:solidFill>
                <a:srgbClr val="263248"/>
              </a:solidFill>
              <a:latin typeface="Roboto Condensed"/>
              <a:ea typeface="Roboto Condensed"/>
              <a:cs typeface="Roboto Condensed"/>
            </a:endParaRPr>
          </a:p>
          <a:p>
            <a:r>
              <a:rPr lang="el-GR" sz="12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 </a:t>
            </a:r>
          </a:p>
        </p:txBody>
      </p:sp>
      <p:grpSp>
        <p:nvGrpSpPr>
          <p:cNvPr id="80" name="Google Shape;617;p38"/>
          <p:cNvGrpSpPr/>
          <p:nvPr/>
        </p:nvGrpSpPr>
        <p:grpSpPr>
          <a:xfrm>
            <a:off x="7815109" y="1381249"/>
            <a:ext cx="473400" cy="473400"/>
            <a:chOff x="5842489" y="1703401"/>
            <a:chExt cx="473400" cy="473400"/>
          </a:xfrm>
          <a:solidFill>
            <a:schemeClr val="accent6">
              <a:lumMod val="75000"/>
            </a:schemeClr>
          </a:solidFill>
        </p:grpSpPr>
        <p:sp>
          <p:nvSpPr>
            <p:cNvPr id="81" name="Google Shape;618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82" name="Google Shape;619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1" dirty="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7</a:t>
              </a:r>
              <a:endParaRPr sz="1000" b="1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7494192" y="645196"/>
            <a:ext cx="1649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ΕΛΚΑΚ</a:t>
            </a:r>
            <a:endParaRPr lang="el-GR" sz="1200" b="1" dirty="0"/>
          </a:p>
          <a:p>
            <a:r>
              <a:rPr lang="el-GR" sz="12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Παραλαβή Πρωτοτύπου </a:t>
            </a:r>
          </a:p>
          <a:p>
            <a:r>
              <a:rPr lang="el-GR" sz="12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για λογαριασμό των ΕΔ</a:t>
            </a:r>
          </a:p>
        </p:txBody>
      </p:sp>
      <p:pic>
        <p:nvPicPr>
          <p:cNvPr id="85" name="Εικόνα 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359" y="82571"/>
            <a:ext cx="447214" cy="51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337314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grpSp>
        <p:nvGrpSpPr>
          <p:cNvPr id="420" name="Google Shape;420;p27"/>
          <p:cNvGrpSpPr/>
          <p:nvPr/>
        </p:nvGrpSpPr>
        <p:grpSpPr>
          <a:xfrm rot="10800000">
            <a:off x="512425" y="1971406"/>
            <a:ext cx="2573558" cy="1483634"/>
            <a:chOff x="185742" y="1697030"/>
            <a:chExt cx="5165698" cy="1658130"/>
          </a:xfrm>
        </p:grpSpPr>
        <p:sp>
          <p:nvSpPr>
            <p:cNvPr id="421" name="Google Shape;421;p27"/>
            <p:cNvSpPr/>
            <p:nvPr/>
          </p:nvSpPr>
          <p:spPr>
            <a:xfrm rot="10800000" flipH="1">
              <a:off x="1417477" y="1697030"/>
              <a:ext cx="2702237" cy="12438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lang="el-GR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25" name="Google Shape;425;p27"/>
          <p:cNvGrpSpPr/>
          <p:nvPr/>
        </p:nvGrpSpPr>
        <p:grpSpPr>
          <a:xfrm rot="10800000">
            <a:off x="2649324" y="1957624"/>
            <a:ext cx="2476425" cy="1483658"/>
            <a:chOff x="185742" y="1697030"/>
            <a:chExt cx="5165698" cy="1658130"/>
          </a:xfrm>
        </p:grpSpPr>
        <p:sp>
          <p:nvSpPr>
            <p:cNvPr id="426" name="Google Shape;426;p27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lang="el-GR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6B8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pic>
        <p:nvPicPr>
          <p:cNvPr id="22" name="Εικόνα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359" y="522514"/>
            <a:ext cx="447214" cy="5125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9430" y="2602367"/>
            <a:ext cx="1869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Ταμείο Καινοτομίας Εθνικής Άμυνας</a:t>
            </a:r>
          </a:p>
          <a:p>
            <a:endParaRPr lang="el-GR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047399" y="2582111"/>
            <a:ext cx="1940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Ταμείο Ανάπτυξης Εθνικής Άμυνας</a:t>
            </a:r>
          </a:p>
        </p:txBody>
      </p:sp>
      <p:sp>
        <p:nvSpPr>
          <p:cNvPr id="32" name="Google Shape;418;p27"/>
          <p:cNvSpPr txBox="1">
            <a:spLocks/>
          </p:cNvSpPr>
          <p:nvPr/>
        </p:nvSpPr>
        <p:spPr>
          <a:xfrm>
            <a:off x="910149" y="395667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l-GR" dirty="0"/>
              <a:t>Χρηματοδοτικά Εργαλεία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242618" y="1545010"/>
            <a:ext cx="52855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l-GR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Χρηματοδότηση επιλεγμένου προγράμματος Έρευνας και Ανάπτυξης</a:t>
            </a:r>
            <a:endParaRPr lang="el-GR" b="1" dirty="0"/>
          </a:p>
        </p:txBody>
      </p:sp>
      <p:sp>
        <p:nvSpPr>
          <p:cNvPr id="34" name="Google Shape;426;p27"/>
          <p:cNvSpPr/>
          <p:nvPr/>
        </p:nvSpPr>
        <p:spPr>
          <a:xfrm flipH="1">
            <a:off x="2649977" y="3441271"/>
            <a:ext cx="1885283" cy="1707195"/>
          </a:xfrm>
          <a:prstGeom prst="rect">
            <a:avLst/>
          </a:prstGeom>
          <a:solidFill>
            <a:srgbClr val="B1C0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l-GR" dirty="0">
              <a:solidFill>
                <a:srgbClr val="263248"/>
              </a:solid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670120" y="3558735"/>
            <a:ext cx="17840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Ιδιωτικά επενδυτικά κεφάλαια, </a:t>
            </a:r>
          </a:p>
          <a:p>
            <a:r>
              <a:rPr lang="en-US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Venture capitals</a:t>
            </a:r>
          </a:p>
          <a:p>
            <a:endParaRPr lang="en-US" dirty="0">
              <a:solidFill>
                <a:srgbClr val="263248"/>
              </a:solidFill>
              <a:latin typeface="Roboto Condensed"/>
              <a:ea typeface="Roboto Condensed"/>
              <a:cs typeface="Roboto Condensed"/>
            </a:endParaRPr>
          </a:p>
          <a:p>
            <a:r>
              <a:rPr lang="en-US" sz="1300" i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5-10 </a:t>
            </a:r>
            <a:r>
              <a:rPr lang="el-GR" sz="1300" i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εκ. ευρώ από </a:t>
            </a:r>
            <a:r>
              <a:rPr lang="el-GR" sz="1300" i="1" dirty="0" err="1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Υπερταμείο</a:t>
            </a:r>
            <a:r>
              <a:rPr lang="el-GR" sz="1300" i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 </a:t>
            </a:r>
          </a:p>
          <a:p>
            <a:r>
              <a:rPr lang="el-GR" sz="1300" i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+ κεφάλαια ιδιωτών</a:t>
            </a:r>
          </a:p>
        </p:txBody>
      </p:sp>
      <p:sp>
        <p:nvSpPr>
          <p:cNvPr id="35" name="Google Shape;421;p27"/>
          <p:cNvSpPr/>
          <p:nvPr/>
        </p:nvSpPr>
        <p:spPr>
          <a:xfrm flipH="1">
            <a:off x="535035" y="3441271"/>
            <a:ext cx="1939206" cy="1702229"/>
          </a:xfrm>
          <a:prstGeom prst="rect">
            <a:avLst/>
          </a:prstGeom>
          <a:solidFill>
            <a:srgbClr val="DFE6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l-GR" dirty="0">
              <a:solidFill>
                <a:srgbClr val="263248"/>
              </a:solid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35035" y="3594093"/>
            <a:ext cx="19593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Πόροι που προέρχονται από ποσοστό </a:t>
            </a:r>
            <a:r>
              <a:rPr lang="el-GR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 Light"/>
              </a:rPr>
              <a:t>≥1,5% 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l-GR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 Light"/>
              </a:rPr>
              <a:t>επί του εξοπλιστικού προγράμματος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el-GR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 Light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l-GR" sz="1300" i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 Light"/>
              </a:rPr>
              <a:t>27 εκ. ευρώ μ/ο ετησίως</a:t>
            </a:r>
          </a:p>
        </p:txBody>
      </p:sp>
      <p:grpSp>
        <p:nvGrpSpPr>
          <p:cNvPr id="24" name="Google Shape;425;p27"/>
          <p:cNvGrpSpPr/>
          <p:nvPr/>
        </p:nvGrpSpPr>
        <p:grpSpPr>
          <a:xfrm rot="10800000">
            <a:off x="4716173" y="1957624"/>
            <a:ext cx="2476425" cy="1483658"/>
            <a:chOff x="185742" y="1697030"/>
            <a:chExt cx="5165698" cy="165813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5" name="Google Shape;426;p27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lang="el-GR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endParaRPr>
            </a:p>
          </p:txBody>
        </p:sp>
        <p:sp>
          <p:nvSpPr>
            <p:cNvPr id="26" name="Google Shape;427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7" name="Google Shape;428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8" name="Google Shape;429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29" name="Google Shape;426;p27"/>
          <p:cNvSpPr/>
          <p:nvPr/>
        </p:nvSpPr>
        <p:spPr>
          <a:xfrm flipH="1">
            <a:off x="4716826" y="3441271"/>
            <a:ext cx="1879493" cy="1707195"/>
          </a:xfrm>
          <a:prstGeom prst="rect">
            <a:avLst/>
          </a:prstGeom>
          <a:solidFill>
            <a:srgbClr val="A4B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l-GR" dirty="0">
              <a:solidFill>
                <a:srgbClr val="263248"/>
              </a:solid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86964" y="2480001"/>
            <a:ext cx="1900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Προγράμματα               </a:t>
            </a:r>
          </a:p>
          <a:p>
            <a:r>
              <a:rPr lang="el-GR" sz="16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χρηματοδότησης </a:t>
            </a:r>
          </a:p>
          <a:p>
            <a:r>
              <a:rPr lang="el-GR" sz="16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ΕΕ, ΝΑΤΟ</a:t>
            </a:r>
          </a:p>
        </p:txBody>
      </p:sp>
      <p:sp>
        <p:nvSpPr>
          <p:cNvPr id="33" name="Ορθογώνιο 32"/>
          <p:cNvSpPr/>
          <p:nvPr/>
        </p:nvSpPr>
        <p:spPr>
          <a:xfrm>
            <a:off x="4744136" y="3554963"/>
            <a:ext cx="1784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2000"/>
            </a:pPr>
            <a:r>
              <a:rPr lang="el-GR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Ευρωπαϊκά προγράμματα ΕΤΑ, </a:t>
            </a:r>
            <a:r>
              <a:rPr lang="en-US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EIC Accelerator, Horizon</a:t>
            </a:r>
            <a:endParaRPr lang="el-GR" dirty="0">
              <a:solidFill>
                <a:srgbClr val="263248"/>
              </a:solidFill>
              <a:latin typeface="Roboto Condensed"/>
              <a:ea typeface="Roboto Condensed"/>
              <a:cs typeface="Roboto Condensed"/>
            </a:endParaRPr>
          </a:p>
          <a:p>
            <a:pPr>
              <a:buSzPts val="2000"/>
            </a:pPr>
            <a:endParaRPr lang="el-GR" dirty="0">
              <a:solidFill>
                <a:srgbClr val="263248"/>
              </a:solidFill>
              <a:latin typeface="Roboto Condensed"/>
              <a:ea typeface="Roboto Condensed"/>
              <a:cs typeface="Roboto Condensed"/>
            </a:endParaRPr>
          </a:p>
          <a:p>
            <a:pPr>
              <a:buSzPts val="2000"/>
            </a:pPr>
            <a:r>
              <a:rPr lang="el-GR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Προγράμματα ΝΑΤΟ </a:t>
            </a:r>
            <a:r>
              <a:rPr lang="en-US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DIANA, NIF </a:t>
            </a:r>
            <a:r>
              <a:rPr lang="el-GR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</a:rPr>
              <a:t>κ.ά.</a:t>
            </a:r>
            <a:endParaRPr lang="el-GR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2148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4" y="2871148"/>
            <a:ext cx="5682095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l-GR" sz="2300" dirty="0">
                <a:solidFill>
                  <a:schemeClr val="bg1"/>
                </a:solidFill>
              </a:rPr>
              <a:t>Εκσυγχρονισμός των Ανώτατων Στρατιωτικών Εκπαιδευτικών Ιδρυμάτων</a:t>
            </a: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l-GR" b="1" dirty="0"/>
              <a:t>ΑΣΕΙ</a:t>
            </a:r>
            <a:endParaRPr b="1"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359086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5478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4"/>
          <p:cNvSpPr txBox="1">
            <a:spLocks noGrp="1"/>
          </p:cNvSpPr>
          <p:nvPr>
            <p:ph type="body" idx="1"/>
          </p:nvPr>
        </p:nvSpPr>
        <p:spPr>
          <a:xfrm>
            <a:off x="956841" y="1428541"/>
            <a:ext cx="7571269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l-GR" sz="2000" dirty="0"/>
              <a:t>Ανάδειξη των ΑΣΕΙ σε Κέντρα Αριστείας</a:t>
            </a:r>
          </a:p>
          <a:p>
            <a:r>
              <a:rPr lang="el-GR" sz="2000" dirty="0"/>
              <a:t>Δυνατότητα διοργάνωσης προγραμμάτων τρίτου κύκλου σπουδών (διδακτορικά προγράμματα)</a:t>
            </a:r>
          </a:p>
          <a:p>
            <a:r>
              <a:rPr lang="el-GR" sz="2000" dirty="0"/>
              <a:t>Σύναψη πρωτοκόλλων συνεργασίας με επιχειρήσεις ή βιομηχανίες για την εκπόνηση βιομηχανικών διδακτορικών </a:t>
            </a:r>
          </a:p>
          <a:p>
            <a:r>
              <a:rPr lang="el-GR" sz="2000" dirty="0"/>
              <a:t>Συμμετοχή στρατιωτικού προσωπικού σε μετεκπαιδευτικά προγράμματα εξειδίκευσης (</a:t>
            </a:r>
            <a:r>
              <a:rPr lang="el-GR" sz="2000" dirty="0" err="1"/>
              <a:t>fellowships</a:t>
            </a:r>
            <a:r>
              <a:rPr lang="el-GR" sz="2000" dirty="0"/>
              <a:t>) και εκπόνηση μεταδιδακτορικής έρευνας</a:t>
            </a:r>
          </a:p>
        </p:txBody>
      </p:sp>
      <p:sp>
        <p:nvSpPr>
          <p:cNvPr id="535" name="Google Shape;535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330057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dirty="0"/>
          </a:p>
        </p:txBody>
      </p:sp>
      <p:sp>
        <p:nvSpPr>
          <p:cNvPr id="8" name="Google Shape;418;p27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69993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Επέκταση προγραμμάτων μεταπτυχιακών σπουδών</a:t>
            </a:r>
            <a:endParaRPr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359" y="522514"/>
            <a:ext cx="447214" cy="51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89552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774</Words>
  <Application>Microsoft Office PowerPoint</Application>
  <PresentationFormat>Προβολή στην οθόνη (16:9)</PresentationFormat>
  <Paragraphs>166</Paragraphs>
  <Slides>16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3" baseType="lpstr">
      <vt:lpstr>Calibri</vt:lpstr>
      <vt:lpstr>Arvo</vt:lpstr>
      <vt:lpstr>Roboto Condensed Light</vt:lpstr>
      <vt:lpstr>Arial</vt:lpstr>
      <vt:lpstr>Wingdings</vt:lpstr>
      <vt:lpstr>Roboto Condensed</vt:lpstr>
      <vt:lpstr>Salerio template</vt:lpstr>
      <vt:lpstr>Παρουσίαση του PowerPoint</vt:lpstr>
      <vt:lpstr>Παρουσίαση του PowerPoint</vt:lpstr>
      <vt:lpstr>Στόχος</vt:lpstr>
      <vt:lpstr>Αποστολή</vt:lpstr>
      <vt:lpstr>Παρουσίαση του PowerPoint</vt:lpstr>
      <vt:lpstr>Παρουσίαση του PowerPoint</vt:lpstr>
      <vt:lpstr>Παρουσίαση του PowerPoint</vt:lpstr>
      <vt:lpstr>Εκσυγχρονισμός των Ανώτατων Στρατιωτικών Εκπαιδευτικών Ιδρυμάτων</vt:lpstr>
      <vt:lpstr>Επέκταση προγραμμάτων μεταπτυχιακών σπουδών</vt:lpstr>
      <vt:lpstr>Ανθρώπινο δυναμικό</vt:lpstr>
      <vt:lpstr>Εκσυγχρονισμός ΑΣΕΙ</vt:lpstr>
      <vt:lpstr>Κοινό Σώμα Πληροφορικής</vt:lpstr>
      <vt:lpstr>Σύσταση Κοινού Σώματος Πληροφορικής  για τους 3 Κλάδους των Ε.Δ. υπαγόμενο στον Α/Γ.Ε.ΕΘ.Α.</vt:lpstr>
      <vt:lpstr>Δομή Κοινού Σώματος Πληροφορικής </vt:lpstr>
      <vt:lpstr>Σύσταση Τμήματος Τεχνητής Νοημοσύνης (Τ.Ν.) και  Τμήματος Αναλυτικής Δεδομένων (Big Data) στο ΓΕΕΘΑ</vt:lpstr>
      <vt:lpstr>Πλεονεκτήματα Κοινού Σώματος Πληροφορικής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Μαρία Αναγνώστου</dc:creator>
  <cp:lastModifiedBy>Μαρία Αναγνώστου</cp:lastModifiedBy>
  <cp:revision>172</cp:revision>
  <cp:lastPrinted>2024-02-29T06:49:09Z</cp:lastPrinted>
  <dcterms:modified xsi:type="dcterms:W3CDTF">2024-02-29T06:49:11Z</dcterms:modified>
</cp:coreProperties>
</file>